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1"/>
  </p:notesMasterIdLst>
  <p:sldIdLst>
    <p:sldId id="335" r:id="rId5"/>
    <p:sldId id="430" r:id="rId6"/>
    <p:sldId id="427" r:id="rId7"/>
    <p:sldId id="428" r:id="rId8"/>
    <p:sldId id="429" r:id="rId9"/>
    <p:sldId id="353" r:id="rId10"/>
  </p:sldIdLst>
  <p:sldSz cx="9144000" cy="5149850"/>
  <p:notesSz cx="9872663"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EBEA"/>
    <a:srgbClr val="127D96"/>
    <a:srgbClr val="6BABA5"/>
    <a:srgbClr val="57A7B3"/>
    <a:srgbClr val="61BBCC"/>
    <a:srgbClr val="A1D8D6"/>
    <a:srgbClr val="9CEBF8"/>
    <a:srgbClr val="7DC9C1"/>
    <a:srgbClr val="84F5EB"/>
    <a:srgbClr val="98D1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AD994-BCD1-4518-B2C0-D3FA86E0DE8B}" v="3" dt="2026-01-23T21:55:10.67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64" autoAdjust="0"/>
    <p:restoredTop sz="97245" autoAdjust="0"/>
  </p:normalViewPr>
  <p:slideViewPr>
    <p:cSldViewPr>
      <p:cViewPr varScale="1">
        <p:scale>
          <a:sx n="146" d="100"/>
          <a:sy n="146" d="100"/>
        </p:scale>
        <p:origin x="1092" y="108"/>
      </p:cViewPr>
      <p:guideLst>
        <p:guide orient="horz" pos="2880"/>
        <p:guide pos="216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146" d="100"/>
          <a:sy n="146" d="100"/>
        </p:scale>
        <p:origin x="920"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z Dary Morales Alvarez" userId="1dbb7054-9e54-411d-8b14-2bd82fb55982" providerId="ADAL" clId="{8B6815FF-11A9-424F-829B-AA1AF2698A34}"/>
    <pc:docChg chg="custSel addSld delSld modSld">
      <pc:chgData name="Luz Dary Morales Alvarez" userId="1dbb7054-9e54-411d-8b14-2bd82fb55982" providerId="ADAL" clId="{8B6815FF-11A9-424F-829B-AA1AF2698A34}" dt="2026-01-23T21:55:51.439" v="36" actId="1076"/>
      <pc:docMkLst>
        <pc:docMk/>
      </pc:docMkLst>
      <pc:sldChg chg="del">
        <pc:chgData name="Luz Dary Morales Alvarez" userId="1dbb7054-9e54-411d-8b14-2bd82fb55982" providerId="ADAL" clId="{8B6815FF-11A9-424F-829B-AA1AF2698A34}" dt="2026-01-23T21:47:27.725" v="4" actId="47"/>
        <pc:sldMkLst>
          <pc:docMk/>
          <pc:sldMk cId="3928488789" sldId="394"/>
        </pc:sldMkLst>
      </pc:sldChg>
      <pc:sldChg chg="del">
        <pc:chgData name="Luz Dary Morales Alvarez" userId="1dbb7054-9e54-411d-8b14-2bd82fb55982" providerId="ADAL" clId="{8B6815FF-11A9-424F-829B-AA1AF2698A34}" dt="2026-01-23T21:47:28.133" v="5" actId="47"/>
        <pc:sldMkLst>
          <pc:docMk/>
          <pc:sldMk cId="1503468066" sldId="406"/>
        </pc:sldMkLst>
      </pc:sldChg>
      <pc:sldChg chg="del">
        <pc:chgData name="Luz Dary Morales Alvarez" userId="1dbb7054-9e54-411d-8b14-2bd82fb55982" providerId="ADAL" clId="{8B6815FF-11A9-424F-829B-AA1AF2698A34}" dt="2026-01-23T21:47:27.396" v="3" actId="47"/>
        <pc:sldMkLst>
          <pc:docMk/>
          <pc:sldMk cId="487303097" sldId="410"/>
        </pc:sldMkLst>
      </pc:sldChg>
      <pc:sldChg chg="del">
        <pc:chgData name="Luz Dary Morales Alvarez" userId="1dbb7054-9e54-411d-8b14-2bd82fb55982" providerId="ADAL" clId="{8B6815FF-11A9-424F-829B-AA1AF2698A34}" dt="2026-01-23T21:47:27.064" v="2" actId="47"/>
        <pc:sldMkLst>
          <pc:docMk/>
          <pc:sldMk cId="4109562596" sldId="422"/>
        </pc:sldMkLst>
      </pc:sldChg>
      <pc:sldChg chg="del">
        <pc:chgData name="Luz Dary Morales Alvarez" userId="1dbb7054-9e54-411d-8b14-2bd82fb55982" providerId="ADAL" clId="{8B6815FF-11A9-424F-829B-AA1AF2698A34}" dt="2026-01-23T21:47:28.657" v="6" actId="47"/>
        <pc:sldMkLst>
          <pc:docMk/>
          <pc:sldMk cId="283450274" sldId="423"/>
        </pc:sldMkLst>
      </pc:sldChg>
      <pc:sldChg chg="del">
        <pc:chgData name="Luz Dary Morales Alvarez" userId="1dbb7054-9e54-411d-8b14-2bd82fb55982" providerId="ADAL" clId="{8B6815FF-11A9-424F-829B-AA1AF2698A34}" dt="2026-01-23T21:47:29.269" v="7" actId="47"/>
        <pc:sldMkLst>
          <pc:docMk/>
          <pc:sldMk cId="3359647273" sldId="424"/>
        </pc:sldMkLst>
      </pc:sldChg>
      <pc:sldChg chg="del">
        <pc:chgData name="Luz Dary Morales Alvarez" userId="1dbb7054-9e54-411d-8b14-2bd82fb55982" providerId="ADAL" clId="{8B6815FF-11A9-424F-829B-AA1AF2698A34}" dt="2026-01-23T21:47:21.376" v="1" actId="47"/>
        <pc:sldMkLst>
          <pc:docMk/>
          <pc:sldMk cId="445828005" sldId="425"/>
        </pc:sldMkLst>
      </pc:sldChg>
      <pc:sldChg chg="addSp delSp modSp add del mod">
        <pc:chgData name="Luz Dary Morales Alvarez" userId="1dbb7054-9e54-411d-8b14-2bd82fb55982" providerId="ADAL" clId="{8B6815FF-11A9-424F-829B-AA1AF2698A34}" dt="2026-01-23T21:55:34.893" v="25" actId="47"/>
        <pc:sldMkLst>
          <pc:docMk/>
          <pc:sldMk cId="1577715392" sldId="426"/>
        </pc:sldMkLst>
        <pc:spChg chg="add del mod">
          <ac:chgData name="Luz Dary Morales Alvarez" userId="1dbb7054-9e54-411d-8b14-2bd82fb55982" providerId="ADAL" clId="{8B6815FF-11A9-424F-829B-AA1AF2698A34}" dt="2026-01-23T21:54:15.823" v="12" actId="478"/>
          <ac:spMkLst>
            <pc:docMk/>
            <pc:sldMk cId="1577715392" sldId="426"/>
            <ac:spMk id="2" creationId="{61B3E52A-6436-0849-E864-1BFBA6E89CF0}"/>
          </ac:spMkLst>
        </pc:spChg>
        <pc:spChg chg="mod">
          <ac:chgData name="Luz Dary Morales Alvarez" userId="1dbb7054-9e54-411d-8b14-2bd82fb55982" providerId="ADAL" clId="{8B6815FF-11A9-424F-829B-AA1AF2698A34}" dt="2026-01-23T21:47:45.272" v="9" actId="20577"/>
          <ac:spMkLst>
            <pc:docMk/>
            <pc:sldMk cId="1577715392" sldId="426"/>
            <ac:spMk id="13" creationId="{A8A18A30-D562-B3F2-119C-8C778EE70E69}"/>
          </ac:spMkLst>
        </pc:spChg>
      </pc:sldChg>
      <pc:sldChg chg="add">
        <pc:chgData name="Luz Dary Morales Alvarez" userId="1dbb7054-9e54-411d-8b14-2bd82fb55982" providerId="ADAL" clId="{8B6815FF-11A9-424F-829B-AA1AF2698A34}" dt="2026-01-23T21:47:17.767" v="0"/>
        <pc:sldMkLst>
          <pc:docMk/>
          <pc:sldMk cId="2384339805" sldId="427"/>
        </pc:sldMkLst>
      </pc:sldChg>
      <pc:sldChg chg="add">
        <pc:chgData name="Luz Dary Morales Alvarez" userId="1dbb7054-9e54-411d-8b14-2bd82fb55982" providerId="ADAL" clId="{8B6815FF-11A9-424F-829B-AA1AF2698A34}" dt="2026-01-23T21:47:17.767" v="0"/>
        <pc:sldMkLst>
          <pc:docMk/>
          <pc:sldMk cId="3737169308" sldId="428"/>
        </pc:sldMkLst>
      </pc:sldChg>
      <pc:sldChg chg="add">
        <pc:chgData name="Luz Dary Morales Alvarez" userId="1dbb7054-9e54-411d-8b14-2bd82fb55982" providerId="ADAL" clId="{8B6815FF-11A9-424F-829B-AA1AF2698A34}" dt="2026-01-23T21:47:17.767" v="0"/>
        <pc:sldMkLst>
          <pc:docMk/>
          <pc:sldMk cId="3235466351" sldId="429"/>
        </pc:sldMkLst>
      </pc:sldChg>
      <pc:sldChg chg="modSp add mod">
        <pc:chgData name="Luz Dary Morales Alvarez" userId="1dbb7054-9e54-411d-8b14-2bd82fb55982" providerId="ADAL" clId="{8B6815FF-11A9-424F-829B-AA1AF2698A34}" dt="2026-01-23T21:55:51.439" v="36" actId="1076"/>
        <pc:sldMkLst>
          <pc:docMk/>
          <pc:sldMk cId="2344542896" sldId="430"/>
        </pc:sldMkLst>
        <pc:spChg chg="mod">
          <ac:chgData name="Luz Dary Morales Alvarez" userId="1dbb7054-9e54-411d-8b14-2bd82fb55982" providerId="ADAL" clId="{8B6815FF-11A9-424F-829B-AA1AF2698A34}" dt="2026-01-23T21:55:51.439" v="36" actId="1076"/>
          <ac:spMkLst>
            <pc:docMk/>
            <pc:sldMk cId="2344542896" sldId="430"/>
            <ac:spMk id="10" creationId="{A22E78B0-D3E5-7D80-59B4-2E0CA0D4464F}"/>
          </ac:spMkLst>
        </pc:spChg>
        <pc:spChg chg="mod">
          <ac:chgData name="Luz Dary Morales Alvarez" userId="1dbb7054-9e54-411d-8b14-2bd82fb55982" providerId="ADAL" clId="{8B6815FF-11A9-424F-829B-AA1AF2698A34}" dt="2026-01-23T21:55:44.320" v="35" actId="20577"/>
          <ac:spMkLst>
            <pc:docMk/>
            <pc:sldMk cId="2344542896" sldId="430"/>
            <ac:spMk id="13" creationId="{A8A18A30-D562-B3F2-119C-8C778EE70E6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nssalud.sharepoint.com/sites/SIG/SIG2019/2.%20D01%20PLANEACION%20INSTITUCIONAL/5.%20PROYECTOS%20DE%20INVERSI&#211;N/2026/REALIZAR%20INFORMES/PUBLICACI&#211;N%20PPTO%202026/Datos%20publicaci&#243;n%20presupuesto%20de%20inversi&#243;n%202025%20con%20Reducci&#243;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[Datos publicación presupuesto de inversión 2025 con Reducción.xlsx]Hoja2!TablaDinámica1</c:name>
    <c:fmtId val="49"/>
  </c:pivotSource>
  <c:chart>
    <c:autoTitleDeleted val="0"/>
    <c:pivotFmts>
      <c:pivotFmt>
        <c:idx val="0"/>
        <c:spPr>
          <a:solidFill>
            <a:schemeClr val="accent1"/>
          </a:solidFill>
          <a:ln>
            <a:noFill/>
          </a:ln>
          <a:effectLst/>
        </c:spPr>
        <c:marker>
          <c:spPr>
            <a:solidFill>
              <a:schemeClr val="accent1"/>
            </a:solidFill>
            <a:ln w="9525">
              <a:solidFill>
                <a:schemeClr val="accent1"/>
              </a:solidFill>
              <a:round/>
            </a:ln>
            <a:effectLst/>
          </c:spPr>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pivotFmt>
      <c:pivotFmt>
        <c:idx val="4"/>
        <c:dLbl>
          <c:idx val="0"/>
          <c:layout>
            <c:manualLayout>
              <c:x val="-1.6220600162206002E-3"/>
              <c:y val="0.19999994750657546"/>
            </c:manualLayout>
          </c:layout>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pPr>
            <a:solidFill>
              <a:schemeClr val="accent1"/>
            </a:solidFill>
            <a:ln w="9525">
              <a:solidFill>
                <a:schemeClr val="accent1"/>
              </a:solidFill>
              <a:round/>
            </a:ln>
            <a:effectLst/>
          </c:spPr>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pPr>
            <a:solidFill>
              <a:schemeClr val="accent1"/>
            </a:solidFill>
            <a:ln w="9525">
              <a:solidFill>
                <a:schemeClr val="accent1"/>
              </a:solidFill>
              <a:round/>
            </a:ln>
            <a:effectLst/>
          </c:spPr>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dLbl>
          <c:idx val="0"/>
          <c:layout>
            <c:manualLayout>
              <c:x val="0"/>
              <c:y val="0.31333325109363486"/>
            </c:manualLayout>
          </c:layout>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dLbl>
          <c:idx val="0"/>
          <c:layout>
            <c:manualLayout>
              <c:x val="0"/>
              <c:y val="0.22666660717411885"/>
            </c:manualLayout>
          </c:layout>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ysClr val="windowText" lastClr="000000"/>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dLbl>
          <c:idx val="0"/>
          <c:layout>
            <c:manualLayout>
              <c:x val="-4.9261083743842365E-3"/>
              <c:y val="0.21333327734034715"/>
            </c:manualLayout>
          </c:layout>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C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13369705735501564"/>
          <c:y val="0.12246770672949091"/>
          <c:w val="0.81661859466902098"/>
          <c:h val="0.7867623870740349"/>
        </c:manualLayout>
      </c:layout>
      <c:barChart>
        <c:barDir val="col"/>
        <c:grouping val="clustered"/>
        <c:varyColors val="0"/>
        <c:ser>
          <c:idx val="0"/>
          <c:order val="0"/>
          <c:tx>
            <c:strRef>
              <c:f>Hoja2!$B$3</c:f>
              <c:strCache>
                <c:ptCount val="1"/>
                <c:pt idx="0">
                  <c:v> Asignación Inicial</c:v>
                </c:pt>
              </c:strCache>
            </c:strRef>
          </c:tx>
          <c:spPr>
            <a:solidFill>
              <a:schemeClr val="accent1"/>
            </a:solidFill>
            <a:ln>
              <a:noFill/>
            </a:ln>
            <a:effectLst/>
          </c:spPr>
          <c:invertIfNegative val="0"/>
          <c:dLbls>
            <c:dLbl>
              <c:idx val="0"/>
              <c:layout>
                <c:manualLayout>
                  <c:x val="-2.3538057742782154E-3"/>
                  <c:y val="0.2398204314838517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78-49E5-A644-A717FADCA4DF}"/>
                </c:ext>
              </c:extLst>
            </c:dLbl>
            <c:spPr>
              <a:noFill/>
              <a:ln>
                <a:noFill/>
              </a:ln>
              <a:effectLst/>
            </c:spPr>
            <c:txPr>
              <a:bodyPr rot="-5400000" spcFirstLastPara="1" vertOverflow="clip" horzOverflow="clip"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Hoja2!$A$4:$A$6</c:f>
              <c:strCache>
                <c:ptCount val="2"/>
                <c:pt idx="0">
                  <c:v>1901 – Salud Pública y Prestación de Servicios</c:v>
                </c:pt>
                <c:pt idx="1">
                  <c:v>1999 – Fortalecimiento y Apoyo a la Gestión Institucional</c:v>
                </c:pt>
              </c:strCache>
            </c:strRef>
          </c:cat>
          <c:val>
            <c:numRef>
              <c:f>Hoja2!$B$4:$B$6</c:f>
              <c:numCache>
                <c:formatCode>"$"#,##0_);[Red]\("$"#,##0\)</c:formatCode>
                <c:ptCount val="2"/>
                <c:pt idx="0">
                  <c:v>44459719000</c:v>
                </c:pt>
                <c:pt idx="1">
                  <c:v>13303857000</c:v>
                </c:pt>
              </c:numCache>
            </c:numRef>
          </c:val>
          <c:extLst>
            <c:ext xmlns:c16="http://schemas.microsoft.com/office/drawing/2014/chart" uri="{C3380CC4-5D6E-409C-BE32-E72D297353CC}">
              <c16:uniqueId val="{00000000-9B78-49E5-A644-A717FADCA4DF}"/>
            </c:ext>
          </c:extLst>
        </c:ser>
        <c:ser>
          <c:idx val="1"/>
          <c:order val="1"/>
          <c:tx>
            <c:strRef>
              <c:f>Hoja2!$C$3</c:f>
              <c:strCache>
                <c:ptCount val="1"/>
                <c:pt idx="0">
                  <c:v> Nación</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Hoja2!$A$4:$A$6</c:f>
              <c:strCache>
                <c:ptCount val="2"/>
                <c:pt idx="0">
                  <c:v>1901 – Salud Pública y Prestación de Servicios</c:v>
                </c:pt>
                <c:pt idx="1">
                  <c:v>1999 – Fortalecimiento y Apoyo a la Gestión Institucional</c:v>
                </c:pt>
              </c:strCache>
            </c:strRef>
          </c:cat>
          <c:val>
            <c:numRef>
              <c:f>Hoja2!$C$4:$C$6</c:f>
              <c:numCache>
                <c:formatCode>"$"#,##0_);[Red]\("$"#,##0\)</c:formatCode>
                <c:ptCount val="2"/>
                <c:pt idx="0">
                  <c:v>24245056244</c:v>
                </c:pt>
                <c:pt idx="1">
                  <c:v>7254943756</c:v>
                </c:pt>
              </c:numCache>
            </c:numRef>
          </c:val>
          <c:extLst>
            <c:ext xmlns:c16="http://schemas.microsoft.com/office/drawing/2014/chart" uri="{C3380CC4-5D6E-409C-BE32-E72D297353CC}">
              <c16:uniqueId val="{00000001-9B78-49E5-A644-A717FADCA4DF}"/>
            </c:ext>
          </c:extLst>
        </c:ser>
        <c:ser>
          <c:idx val="2"/>
          <c:order val="2"/>
          <c:tx>
            <c:strRef>
              <c:f>Hoja2!$D$3</c:f>
              <c:strCache>
                <c:ptCount val="1"/>
                <c:pt idx="0">
                  <c:v> Propios</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Hoja2!$A$4:$A$6</c:f>
              <c:strCache>
                <c:ptCount val="2"/>
                <c:pt idx="0">
                  <c:v>1901 – Salud Pública y Prestación de Servicios</c:v>
                </c:pt>
                <c:pt idx="1">
                  <c:v>1999 – Fortalecimiento y Apoyo a la Gestión Institucional</c:v>
                </c:pt>
              </c:strCache>
            </c:strRef>
          </c:cat>
          <c:val>
            <c:numRef>
              <c:f>Hoja2!$D$4:$D$6</c:f>
              <c:numCache>
                <c:formatCode>"$"#,##0_);[Red]\("$"#,##0\)</c:formatCode>
                <c:ptCount val="2"/>
                <c:pt idx="0">
                  <c:v>20214662756</c:v>
                </c:pt>
                <c:pt idx="1">
                  <c:v>6048913244</c:v>
                </c:pt>
              </c:numCache>
            </c:numRef>
          </c:val>
          <c:extLst>
            <c:ext xmlns:c16="http://schemas.microsoft.com/office/drawing/2014/chart" uri="{C3380CC4-5D6E-409C-BE32-E72D297353CC}">
              <c16:uniqueId val="{00000002-9B78-49E5-A644-A717FADCA4DF}"/>
            </c:ext>
          </c:extLst>
        </c:ser>
        <c:dLbls>
          <c:dLblPos val="outEnd"/>
          <c:showLegendKey val="0"/>
          <c:showVal val="1"/>
          <c:showCatName val="0"/>
          <c:showSerName val="0"/>
          <c:showPercent val="0"/>
          <c:showBubbleSize val="0"/>
        </c:dLbls>
        <c:gapWidth val="444"/>
        <c:overlap val="-90"/>
        <c:axId val="853694031"/>
        <c:axId val="853686831"/>
      </c:barChart>
      <c:catAx>
        <c:axId val="8536940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cap="all" spc="120" normalizeH="0" baseline="0">
                <a:solidFill>
                  <a:schemeClr val="tx1">
                    <a:lumMod val="65000"/>
                    <a:lumOff val="35000"/>
                  </a:schemeClr>
                </a:solidFill>
                <a:latin typeface="+mn-lt"/>
                <a:ea typeface="+mn-ea"/>
                <a:cs typeface="+mn-cs"/>
              </a:defRPr>
            </a:pPr>
            <a:endParaRPr lang="es-CO"/>
          </a:p>
        </c:txPr>
        <c:crossAx val="853686831"/>
        <c:crosses val="autoZero"/>
        <c:auto val="1"/>
        <c:lblAlgn val="ctr"/>
        <c:lblOffset val="100"/>
        <c:noMultiLvlLbl val="0"/>
      </c:catAx>
      <c:valAx>
        <c:axId val="853686831"/>
        <c:scaling>
          <c:orientation val="minMax"/>
        </c:scaling>
        <c:delete val="1"/>
        <c:axPos val="l"/>
        <c:numFmt formatCode="&quot;$&quot;#,##0_);[Red]\(&quot;$&quot;#,##0\)" sourceLinked="1"/>
        <c:majorTickMark val="none"/>
        <c:minorTickMark val="none"/>
        <c:tickLblPos val="nextTo"/>
        <c:crossAx val="853694031"/>
        <c:crosses val="autoZero"/>
        <c:crossBetween val="between"/>
      </c:valAx>
      <c:spPr>
        <a:noFill/>
        <a:ln>
          <a:noFill/>
        </a:ln>
        <a:effectLst/>
      </c:spPr>
    </c:plotArea>
    <c:legend>
      <c:legendPos val="r"/>
      <c:layout>
        <c:manualLayout>
          <c:xMode val="edge"/>
          <c:yMode val="edge"/>
          <c:x val="0.80866576706923565"/>
          <c:y val="0.19648463296926588"/>
          <c:w val="0.13488576858927118"/>
          <c:h val="0.23541778597958374"/>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es-CO"/>
    </a:p>
  </c:txPr>
  <c:externalData r:id="rId3">
    <c:autoUpdate val="0"/>
  </c:externalData>
  <c:extLst>
    <c:ext xmlns:c14="http://schemas.microsoft.com/office/drawing/2007/8/2/chart" uri="{781A3756-C4B2-4CAC-9D66-4F8BD8637D16}">
      <c14:pivotOptions>
        <c14:dropZoneFilter val="1"/>
        <c14:dropZoneCategories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4278154" cy="344592"/>
          </a:xfrm>
          <a:prstGeom prst="rect">
            <a:avLst/>
          </a:prstGeom>
        </p:spPr>
        <p:txBody>
          <a:bodyPr vert="horz" lIns="107021" tIns="53511" rIns="107021" bIns="53511" rtlCol="0"/>
          <a:lstStyle>
            <a:lvl1pPr algn="l">
              <a:defRPr sz="1400"/>
            </a:lvl1pPr>
          </a:lstStyle>
          <a:p>
            <a:endParaRPr lang="es-CO"/>
          </a:p>
        </p:txBody>
      </p:sp>
      <p:sp>
        <p:nvSpPr>
          <p:cNvPr id="3" name="Marcador de fecha 2"/>
          <p:cNvSpPr>
            <a:spLocks noGrp="1"/>
          </p:cNvSpPr>
          <p:nvPr>
            <p:ph type="dt" idx="1"/>
          </p:nvPr>
        </p:nvSpPr>
        <p:spPr>
          <a:xfrm>
            <a:off x="5592796" y="1"/>
            <a:ext cx="4278154" cy="344592"/>
          </a:xfrm>
          <a:prstGeom prst="rect">
            <a:avLst/>
          </a:prstGeom>
        </p:spPr>
        <p:txBody>
          <a:bodyPr vert="horz" lIns="107021" tIns="53511" rIns="107021" bIns="53511" rtlCol="0"/>
          <a:lstStyle>
            <a:lvl1pPr algn="r">
              <a:defRPr sz="1400"/>
            </a:lvl1pPr>
          </a:lstStyle>
          <a:p>
            <a:fld id="{280E8DFA-BFA2-492D-A6E5-8E031356E595}" type="datetimeFigureOut">
              <a:rPr lang="es-CO" smtClean="0"/>
              <a:t>23/01/2026</a:t>
            </a:fld>
            <a:endParaRPr lang="es-CO"/>
          </a:p>
        </p:txBody>
      </p:sp>
      <p:sp>
        <p:nvSpPr>
          <p:cNvPr id="4" name="Marcador de imagen de diapositiva 3"/>
          <p:cNvSpPr>
            <a:spLocks noGrp="1" noRot="1" noChangeAspect="1"/>
          </p:cNvSpPr>
          <p:nvPr>
            <p:ph type="sldImg" idx="2"/>
          </p:nvPr>
        </p:nvSpPr>
        <p:spPr>
          <a:xfrm>
            <a:off x="2882900" y="858838"/>
            <a:ext cx="4106863" cy="2312987"/>
          </a:xfrm>
          <a:prstGeom prst="rect">
            <a:avLst/>
          </a:prstGeom>
          <a:noFill/>
          <a:ln w="12700">
            <a:solidFill>
              <a:prstClr val="black"/>
            </a:solidFill>
          </a:ln>
        </p:spPr>
        <p:txBody>
          <a:bodyPr vert="horz" lIns="107021" tIns="53511" rIns="107021" bIns="53511" rtlCol="0" anchor="ctr"/>
          <a:lstStyle/>
          <a:p>
            <a:endParaRPr lang="es-CO"/>
          </a:p>
        </p:txBody>
      </p:sp>
      <p:sp>
        <p:nvSpPr>
          <p:cNvPr id="5" name="Marcador de notas 4"/>
          <p:cNvSpPr>
            <a:spLocks noGrp="1"/>
          </p:cNvSpPr>
          <p:nvPr>
            <p:ph type="body" sz="quarter" idx="3"/>
          </p:nvPr>
        </p:nvSpPr>
        <p:spPr>
          <a:xfrm>
            <a:off x="987267" y="3300044"/>
            <a:ext cx="7898130" cy="2701764"/>
          </a:xfrm>
          <a:prstGeom prst="rect">
            <a:avLst/>
          </a:prstGeom>
        </p:spPr>
        <p:txBody>
          <a:bodyPr vert="horz" lIns="107021" tIns="53511" rIns="107021" bIns="53511"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6513409"/>
            <a:ext cx="4278154" cy="344591"/>
          </a:xfrm>
          <a:prstGeom prst="rect">
            <a:avLst/>
          </a:prstGeom>
        </p:spPr>
        <p:txBody>
          <a:bodyPr vert="horz" lIns="107021" tIns="53511" rIns="107021" bIns="53511" rtlCol="0" anchor="b"/>
          <a:lstStyle>
            <a:lvl1pPr algn="l">
              <a:defRPr sz="1400"/>
            </a:lvl1pPr>
          </a:lstStyle>
          <a:p>
            <a:endParaRPr lang="es-CO"/>
          </a:p>
        </p:txBody>
      </p:sp>
      <p:sp>
        <p:nvSpPr>
          <p:cNvPr id="7" name="Marcador de número de diapositiva 6"/>
          <p:cNvSpPr>
            <a:spLocks noGrp="1"/>
          </p:cNvSpPr>
          <p:nvPr>
            <p:ph type="sldNum" sz="quarter" idx="5"/>
          </p:nvPr>
        </p:nvSpPr>
        <p:spPr>
          <a:xfrm>
            <a:off x="5592796" y="6513409"/>
            <a:ext cx="4278154" cy="344591"/>
          </a:xfrm>
          <a:prstGeom prst="rect">
            <a:avLst/>
          </a:prstGeom>
        </p:spPr>
        <p:txBody>
          <a:bodyPr vert="horz" lIns="107021" tIns="53511" rIns="107021" bIns="53511" rtlCol="0" anchor="b"/>
          <a:lstStyle>
            <a:lvl1pPr algn="r">
              <a:defRPr sz="1400"/>
            </a:lvl1pPr>
          </a:lstStyle>
          <a:p>
            <a:fld id="{BB31FC14-61EB-418D-B3F2-3B23DE16A305}" type="slidenum">
              <a:rPr lang="es-CO" smtClean="0"/>
              <a:t>‹Nº›</a:t>
            </a:fld>
            <a:endParaRPr lang="es-CO"/>
          </a:p>
        </p:txBody>
      </p:sp>
    </p:spTree>
    <p:extLst>
      <p:ext uri="{BB962C8B-B14F-4D97-AF65-F5344CB8AC3E}">
        <p14:creationId xmlns:p14="http://schemas.microsoft.com/office/powerpoint/2010/main" val="3901303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612DC64-0C1C-984B-A2BC-63E34D5BD04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56" t="55307" r="-2482" b="-4468"/>
          <a:stretch/>
        </p:blipFill>
        <p:spPr>
          <a:xfrm>
            <a:off x="1066800" y="4022725"/>
            <a:ext cx="2914089" cy="97136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dor turquesa">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A9916756-6F76-8EE2-D6C2-AF59DFEE90AA}"/>
              </a:ext>
            </a:extLst>
          </p:cNvPr>
          <p:cNvSpPr/>
          <p:nvPr userDrawn="1"/>
        </p:nvSpPr>
        <p:spPr>
          <a:xfrm>
            <a:off x="0" y="0"/>
            <a:ext cx="9144000" cy="5149850"/>
          </a:xfrm>
          <a:prstGeom prst="rect">
            <a:avLst/>
          </a:prstGeom>
          <a:solidFill>
            <a:srgbClr val="6BA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3" name="Imagen 22">
            <a:extLst>
              <a:ext uri="{FF2B5EF4-FFF2-40B4-BE49-F238E27FC236}">
                <a16:creationId xmlns:a16="http://schemas.microsoft.com/office/drawing/2014/main" id="{3F60F916-52A4-4234-5743-B29C852E5F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9" name="Imagen 8">
            <a:extLst>
              <a:ext uri="{FF2B5EF4-FFF2-40B4-BE49-F238E27FC236}">
                <a16:creationId xmlns:a16="http://schemas.microsoft.com/office/drawing/2014/main" id="{12EE63C4-BE61-EC44-8772-A3DD9D4F236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56" t="55307" r="-2482" b="-4468"/>
          <a:stretch/>
        </p:blipFill>
        <p:spPr>
          <a:xfrm>
            <a:off x="3657600" y="212725"/>
            <a:ext cx="1828800" cy="609600"/>
          </a:xfrm>
          <a:prstGeom prst="rect">
            <a:avLst/>
          </a:prstGeom>
        </p:spPr>
      </p:pic>
    </p:spTree>
    <p:extLst>
      <p:ext uri="{BB962C8B-B14F-4D97-AF65-F5344CB8AC3E}">
        <p14:creationId xmlns:p14="http://schemas.microsoft.com/office/powerpoint/2010/main" val="459041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dor ocre">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A9916756-6F76-8EE2-D6C2-AF59DFEE90AA}"/>
              </a:ext>
            </a:extLst>
          </p:cNvPr>
          <p:cNvSpPr/>
          <p:nvPr userDrawn="1"/>
        </p:nvSpPr>
        <p:spPr>
          <a:xfrm>
            <a:off x="0" y="0"/>
            <a:ext cx="9144000" cy="5149850"/>
          </a:xfrm>
          <a:prstGeom prst="rect">
            <a:avLst/>
          </a:prstGeom>
          <a:solidFill>
            <a:srgbClr val="E0D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4" name="Imagen 13">
            <a:extLst>
              <a:ext uri="{FF2B5EF4-FFF2-40B4-BE49-F238E27FC236}">
                <a16:creationId xmlns:a16="http://schemas.microsoft.com/office/drawing/2014/main" id="{32F878C9-372F-61C5-3E63-124CC49ACE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5" name="Imagen 4">
            <a:extLst>
              <a:ext uri="{FF2B5EF4-FFF2-40B4-BE49-F238E27FC236}">
                <a16:creationId xmlns:a16="http://schemas.microsoft.com/office/drawing/2014/main" id="{0AEBE7BB-D4CD-1D42-B47A-40EB444C8C3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56" t="-6145" r="-2482" b="56984"/>
          <a:stretch/>
        </p:blipFill>
        <p:spPr>
          <a:xfrm>
            <a:off x="3657600" y="212725"/>
            <a:ext cx="1828800" cy="609600"/>
          </a:xfrm>
          <a:prstGeom prst="rect">
            <a:avLst/>
          </a:prstGeom>
        </p:spPr>
      </p:pic>
    </p:spTree>
    <p:extLst>
      <p:ext uri="{BB962C8B-B14F-4D97-AF65-F5344CB8AC3E}">
        <p14:creationId xmlns:p14="http://schemas.microsoft.com/office/powerpoint/2010/main" val="3692549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trada capítulo turquesa">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A9916756-6F76-8EE2-D6C2-AF59DFEE90AA}"/>
              </a:ext>
            </a:extLst>
          </p:cNvPr>
          <p:cNvSpPr/>
          <p:nvPr userDrawn="1"/>
        </p:nvSpPr>
        <p:spPr>
          <a:xfrm>
            <a:off x="-4482" y="6537"/>
            <a:ext cx="9144000" cy="5149850"/>
          </a:xfrm>
          <a:prstGeom prst="rect">
            <a:avLst/>
          </a:prstGeom>
          <a:solidFill>
            <a:srgbClr val="6BA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2" name="Imagen 11">
            <a:extLst>
              <a:ext uri="{FF2B5EF4-FFF2-40B4-BE49-F238E27FC236}">
                <a16:creationId xmlns:a16="http://schemas.microsoft.com/office/drawing/2014/main" id="{1CE87108-F4C9-50F5-7658-B2FDD4EB80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7" name="Imagen 6">
            <a:extLst>
              <a:ext uri="{FF2B5EF4-FFF2-40B4-BE49-F238E27FC236}">
                <a16:creationId xmlns:a16="http://schemas.microsoft.com/office/drawing/2014/main" id="{059EA540-ED87-4946-A698-A3A4F8FDBB7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56" t="55307" r="-2482" b="-4468"/>
          <a:stretch/>
        </p:blipFill>
        <p:spPr>
          <a:xfrm>
            <a:off x="3657600" y="212725"/>
            <a:ext cx="1828800" cy="609600"/>
          </a:xfrm>
          <a:prstGeom prst="rect">
            <a:avLst/>
          </a:prstGeom>
        </p:spPr>
      </p:pic>
    </p:spTree>
    <p:extLst>
      <p:ext uri="{BB962C8B-B14F-4D97-AF65-F5344CB8AC3E}">
        <p14:creationId xmlns:p14="http://schemas.microsoft.com/office/powerpoint/2010/main" val="128186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trada capítulo ocre">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E6DB0EA4-61F0-E5A1-4F93-11C027B0EB86}"/>
              </a:ext>
            </a:extLst>
          </p:cNvPr>
          <p:cNvSpPr/>
          <p:nvPr userDrawn="1"/>
        </p:nvSpPr>
        <p:spPr>
          <a:xfrm>
            <a:off x="0" y="0"/>
            <a:ext cx="9144000" cy="5149850"/>
          </a:xfrm>
          <a:prstGeom prst="rect">
            <a:avLst/>
          </a:prstGeom>
          <a:solidFill>
            <a:srgbClr val="E0D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Imagen 9">
            <a:extLst>
              <a:ext uri="{FF2B5EF4-FFF2-40B4-BE49-F238E27FC236}">
                <a16:creationId xmlns:a16="http://schemas.microsoft.com/office/drawing/2014/main" id="{C0089D3B-2FD0-A3FE-F1D0-559FBBD03AC3}"/>
              </a:ext>
            </a:extLst>
          </p:cNvPr>
          <p:cNvPicPr>
            <a:picLocks noChangeAspect="1"/>
          </p:cNvPicPr>
          <p:nvPr userDrawn="1"/>
        </p:nvPicPr>
        <p:blipFill rotWithShape="1">
          <a:blip r:embed="rId2" cstate="print">
            <a:duotone>
              <a:prstClr val="black"/>
              <a:schemeClr val="accent6">
                <a:tint val="45000"/>
                <a:satMod val="400000"/>
              </a:schemeClr>
            </a:duotone>
            <a:alphaModFix amt="7000"/>
            <a:extLst>
              <a:ext uri="{28A0092B-C50C-407E-A947-70E740481C1C}">
                <a14:useLocalDpi xmlns:a14="http://schemas.microsoft.com/office/drawing/2010/main" val="0"/>
              </a:ext>
            </a:extLst>
          </a:blip>
          <a:srcRect r="8572"/>
          <a:stretch/>
        </p:blipFill>
        <p:spPr>
          <a:xfrm>
            <a:off x="6518965" y="0"/>
            <a:ext cx="2625036" cy="5149850"/>
          </a:xfrm>
          <a:prstGeom prst="rect">
            <a:avLst/>
          </a:prstGeom>
        </p:spPr>
      </p:pic>
      <p:pic>
        <p:nvPicPr>
          <p:cNvPr id="5" name="Imagen 4">
            <a:extLst>
              <a:ext uri="{FF2B5EF4-FFF2-40B4-BE49-F238E27FC236}">
                <a16:creationId xmlns:a16="http://schemas.microsoft.com/office/drawing/2014/main" id="{F157418E-5FC5-6AC2-676F-1A23E181715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6" name="Imagen 5">
            <a:extLst>
              <a:ext uri="{FF2B5EF4-FFF2-40B4-BE49-F238E27FC236}">
                <a16:creationId xmlns:a16="http://schemas.microsoft.com/office/drawing/2014/main" id="{387FE560-A3AD-8A45-ACA3-2E559282EA9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456" t="-6145" r="-2482" b="56984"/>
          <a:stretch/>
        </p:blipFill>
        <p:spPr>
          <a:xfrm>
            <a:off x="3657600" y="212725"/>
            <a:ext cx="1828800" cy="609600"/>
          </a:xfrm>
          <a:prstGeom prst="rect">
            <a:avLst/>
          </a:prstGeom>
        </p:spPr>
      </p:pic>
    </p:spTree>
    <p:extLst>
      <p:ext uri="{BB962C8B-B14F-4D97-AF65-F5344CB8AC3E}">
        <p14:creationId xmlns:p14="http://schemas.microsoft.com/office/powerpoint/2010/main" val="343502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general blanca">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0BE0FB81-E98B-5F69-E896-39B27AAAEAE2}"/>
              </a:ext>
            </a:extLst>
          </p:cNvPr>
          <p:cNvSpPr/>
          <p:nvPr userDrawn="1"/>
        </p:nvSpPr>
        <p:spPr>
          <a:xfrm>
            <a:off x="3108389" y="4750970"/>
            <a:ext cx="6035611" cy="33855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25">
            <a:extLst>
              <a:ext uri="{FF2B5EF4-FFF2-40B4-BE49-F238E27FC236}">
                <a16:creationId xmlns:a16="http://schemas.microsoft.com/office/drawing/2014/main" id="{12DCF5C4-6C33-3CEC-9AD9-68D4EE4C61E3}"/>
              </a:ext>
            </a:extLst>
          </p:cNvPr>
          <p:cNvSpPr/>
          <p:nvPr userDrawn="1"/>
        </p:nvSpPr>
        <p:spPr>
          <a:xfrm>
            <a:off x="0" y="4654742"/>
            <a:ext cx="5410200" cy="434783"/>
          </a:xfrm>
          <a:custGeom>
            <a:avLst/>
            <a:gdLst>
              <a:gd name="connsiteX0" fmla="*/ 0 w 12192473"/>
              <a:gd name="connsiteY0" fmla="*/ 0 h 719209"/>
              <a:gd name="connsiteX1" fmla="*/ 12192473 w 12192473"/>
              <a:gd name="connsiteY1" fmla="*/ 0 h 719209"/>
              <a:gd name="connsiteX2" fmla="*/ 12192473 w 12192473"/>
              <a:gd name="connsiteY2" fmla="*/ 719209 h 719209"/>
              <a:gd name="connsiteX3" fmla="*/ 0 w 12192473"/>
              <a:gd name="connsiteY3" fmla="*/ 719209 h 719209"/>
              <a:gd name="connsiteX4" fmla="*/ 0 w 12192473"/>
              <a:gd name="connsiteY4" fmla="*/ 0 h 719209"/>
              <a:gd name="connsiteX0" fmla="*/ 0 w 12192473"/>
              <a:gd name="connsiteY0" fmla="*/ 0 h 719209"/>
              <a:gd name="connsiteX1" fmla="*/ 10991635 w 12192473"/>
              <a:gd name="connsiteY1" fmla="*/ 11017 h 719209"/>
              <a:gd name="connsiteX2" fmla="*/ 12192473 w 12192473"/>
              <a:gd name="connsiteY2" fmla="*/ 719209 h 719209"/>
              <a:gd name="connsiteX3" fmla="*/ 0 w 12192473"/>
              <a:gd name="connsiteY3" fmla="*/ 719209 h 719209"/>
              <a:gd name="connsiteX4" fmla="*/ 0 w 12192473"/>
              <a:gd name="connsiteY4" fmla="*/ 0 h 719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473" h="719209">
                <a:moveTo>
                  <a:pt x="0" y="0"/>
                </a:moveTo>
                <a:lnTo>
                  <a:pt x="10991635" y="11017"/>
                </a:lnTo>
                <a:lnTo>
                  <a:pt x="12192473" y="719209"/>
                </a:lnTo>
                <a:lnTo>
                  <a:pt x="0" y="719209"/>
                </a:lnTo>
                <a:lnTo>
                  <a:pt x="0" y="0"/>
                </a:lnTo>
                <a:close/>
              </a:path>
            </a:pathLst>
          </a:custGeom>
          <a:solidFill>
            <a:srgbClr val="74B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1" name="Imagen 20">
            <a:extLst>
              <a:ext uri="{FF2B5EF4-FFF2-40B4-BE49-F238E27FC236}">
                <a16:creationId xmlns:a16="http://schemas.microsoft.com/office/drawing/2014/main" id="{31BD5BAD-089C-59FC-E390-F66F2A664E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4" name="Imagen 3">
            <a:extLst>
              <a:ext uri="{FF2B5EF4-FFF2-40B4-BE49-F238E27FC236}">
                <a16:creationId xmlns:a16="http://schemas.microsoft.com/office/drawing/2014/main" id="{EFE58F13-AE9F-EF47-97ED-46ADDE3841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10515" y="136525"/>
            <a:ext cx="1617135" cy="4572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general ocre">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4290D7F-DCB2-6A7D-BF45-CCE7A120DFE5}"/>
              </a:ext>
            </a:extLst>
          </p:cNvPr>
          <p:cNvSpPr/>
          <p:nvPr userDrawn="1"/>
        </p:nvSpPr>
        <p:spPr>
          <a:xfrm>
            <a:off x="0" y="0"/>
            <a:ext cx="9144000" cy="5149850"/>
          </a:xfrm>
          <a:prstGeom prst="rect">
            <a:avLst/>
          </a:prstGeom>
          <a:solidFill>
            <a:schemeClr val="bg2">
              <a:alpha val="7906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Rectángulo 11">
            <a:extLst>
              <a:ext uri="{FF2B5EF4-FFF2-40B4-BE49-F238E27FC236}">
                <a16:creationId xmlns:a16="http://schemas.microsoft.com/office/drawing/2014/main" id="{0BE0FB81-E98B-5F69-E896-39B27AAAEAE2}"/>
              </a:ext>
            </a:extLst>
          </p:cNvPr>
          <p:cNvSpPr/>
          <p:nvPr userDrawn="1"/>
        </p:nvSpPr>
        <p:spPr>
          <a:xfrm>
            <a:off x="3108389" y="4750970"/>
            <a:ext cx="6035611" cy="33855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Rectángulo 25">
            <a:extLst>
              <a:ext uri="{FF2B5EF4-FFF2-40B4-BE49-F238E27FC236}">
                <a16:creationId xmlns:a16="http://schemas.microsoft.com/office/drawing/2014/main" id="{E34FB8E6-9918-831F-9220-3EA302260677}"/>
              </a:ext>
            </a:extLst>
          </p:cNvPr>
          <p:cNvSpPr/>
          <p:nvPr userDrawn="1"/>
        </p:nvSpPr>
        <p:spPr>
          <a:xfrm>
            <a:off x="0" y="4654742"/>
            <a:ext cx="5410200" cy="434783"/>
          </a:xfrm>
          <a:custGeom>
            <a:avLst/>
            <a:gdLst>
              <a:gd name="connsiteX0" fmla="*/ 0 w 12192473"/>
              <a:gd name="connsiteY0" fmla="*/ 0 h 719209"/>
              <a:gd name="connsiteX1" fmla="*/ 12192473 w 12192473"/>
              <a:gd name="connsiteY1" fmla="*/ 0 h 719209"/>
              <a:gd name="connsiteX2" fmla="*/ 12192473 w 12192473"/>
              <a:gd name="connsiteY2" fmla="*/ 719209 h 719209"/>
              <a:gd name="connsiteX3" fmla="*/ 0 w 12192473"/>
              <a:gd name="connsiteY3" fmla="*/ 719209 h 719209"/>
              <a:gd name="connsiteX4" fmla="*/ 0 w 12192473"/>
              <a:gd name="connsiteY4" fmla="*/ 0 h 719209"/>
              <a:gd name="connsiteX0" fmla="*/ 0 w 12192473"/>
              <a:gd name="connsiteY0" fmla="*/ 0 h 719209"/>
              <a:gd name="connsiteX1" fmla="*/ 10991635 w 12192473"/>
              <a:gd name="connsiteY1" fmla="*/ 11017 h 719209"/>
              <a:gd name="connsiteX2" fmla="*/ 12192473 w 12192473"/>
              <a:gd name="connsiteY2" fmla="*/ 719209 h 719209"/>
              <a:gd name="connsiteX3" fmla="*/ 0 w 12192473"/>
              <a:gd name="connsiteY3" fmla="*/ 719209 h 719209"/>
              <a:gd name="connsiteX4" fmla="*/ 0 w 12192473"/>
              <a:gd name="connsiteY4" fmla="*/ 0 h 719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473" h="719209">
                <a:moveTo>
                  <a:pt x="0" y="0"/>
                </a:moveTo>
                <a:lnTo>
                  <a:pt x="10991635" y="11017"/>
                </a:lnTo>
                <a:lnTo>
                  <a:pt x="12192473" y="719209"/>
                </a:lnTo>
                <a:lnTo>
                  <a:pt x="0" y="719209"/>
                </a:lnTo>
                <a:lnTo>
                  <a:pt x="0" y="0"/>
                </a:lnTo>
                <a:close/>
              </a:path>
            </a:pathLst>
          </a:custGeom>
          <a:solidFill>
            <a:srgbClr val="74B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F157418E-5FC5-6AC2-676F-1A23E18171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7" name="Imagen 6">
            <a:extLst>
              <a:ext uri="{FF2B5EF4-FFF2-40B4-BE49-F238E27FC236}">
                <a16:creationId xmlns:a16="http://schemas.microsoft.com/office/drawing/2014/main" id="{DBA54771-786A-934F-9457-CDA5C11AF1B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56" t="-6145" r="-2482" b="56984"/>
          <a:stretch/>
        </p:blipFill>
        <p:spPr>
          <a:xfrm>
            <a:off x="7162800" y="212725"/>
            <a:ext cx="1828800" cy="609600"/>
          </a:xfrm>
          <a:prstGeom prst="rect">
            <a:avLst/>
          </a:prstGeom>
        </p:spPr>
      </p:pic>
    </p:spTree>
    <p:extLst>
      <p:ext uri="{BB962C8B-B14F-4D97-AF65-F5344CB8AC3E}">
        <p14:creationId xmlns:p14="http://schemas.microsoft.com/office/powerpoint/2010/main" val="3193526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general turquesa">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4290D7F-DCB2-6A7D-BF45-CCE7A120DFE5}"/>
              </a:ext>
            </a:extLst>
          </p:cNvPr>
          <p:cNvSpPr/>
          <p:nvPr userDrawn="1"/>
        </p:nvSpPr>
        <p:spPr>
          <a:xfrm>
            <a:off x="0" y="0"/>
            <a:ext cx="9144000" cy="5149850"/>
          </a:xfrm>
          <a:prstGeom prst="rect">
            <a:avLst/>
          </a:prstGeom>
          <a:solidFill>
            <a:srgbClr val="C3E7E6">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Rectángulo 11">
            <a:extLst>
              <a:ext uri="{FF2B5EF4-FFF2-40B4-BE49-F238E27FC236}">
                <a16:creationId xmlns:a16="http://schemas.microsoft.com/office/drawing/2014/main" id="{0BE0FB81-E98B-5F69-E896-39B27AAAEAE2}"/>
              </a:ext>
            </a:extLst>
          </p:cNvPr>
          <p:cNvSpPr/>
          <p:nvPr userDrawn="1"/>
        </p:nvSpPr>
        <p:spPr>
          <a:xfrm>
            <a:off x="3108389" y="4750970"/>
            <a:ext cx="6035611" cy="33855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Rectángulo 25">
            <a:extLst>
              <a:ext uri="{FF2B5EF4-FFF2-40B4-BE49-F238E27FC236}">
                <a16:creationId xmlns:a16="http://schemas.microsoft.com/office/drawing/2014/main" id="{0286B424-3A3B-F0FD-2196-00371C5D577F}"/>
              </a:ext>
            </a:extLst>
          </p:cNvPr>
          <p:cNvSpPr/>
          <p:nvPr userDrawn="1"/>
        </p:nvSpPr>
        <p:spPr>
          <a:xfrm>
            <a:off x="0" y="4654742"/>
            <a:ext cx="5410200" cy="434783"/>
          </a:xfrm>
          <a:custGeom>
            <a:avLst/>
            <a:gdLst>
              <a:gd name="connsiteX0" fmla="*/ 0 w 12192473"/>
              <a:gd name="connsiteY0" fmla="*/ 0 h 719209"/>
              <a:gd name="connsiteX1" fmla="*/ 12192473 w 12192473"/>
              <a:gd name="connsiteY1" fmla="*/ 0 h 719209"/>
              <a:gd name="connsiteX2" fmla="*/ 12192473 w 12192473"/>
              <a:gd name="connsiteY2" fmla="*/ 719209 h 719209"/>
              <a:gd name="connsiteX3" fmla="*/ 0 w 12192473"/>
              <a:gd name="connsiteY3" fmla="*/ 719209 h 719209"/>
              <a:gd name="connsiteX4" fmla="*/ 0 w 12192473"/>
              <a:gd name="connsiteY4" fmla="*/ 0 h 719209"/>
              <a:gd name="connsiteX0" fmla="*/ 0 w 12192473"/>
              <a:gd name="connsiteY0" fmla="*/ 0 h 719209"/>
              <a:gd name="connsiteX1" fmla="*/ 10991635 w 12192473"/>
              <a:gd name="connsiteY1" fmla="*/ 11017 h 719209"/>
              <a:gd name="connsiteX2" fmla="*/ 12192473 w 12192473"/>
              <a:gd name="connsiteY2" fmla="*/ 719209 h 719209"/>
              <a:gd name="connsiteX3" fmla="*/ 0 w 12192473"/>
              <a:gd name="connsiteY3" fmla="*/ 719209 h 719209"/>
              <a:gd name="connsiteX4" fmla="*/ 0 w 12192473"/>
              <a:gd name="connsiteY4" fmla="*/ 0 h 719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473" h="719209">
                <a:moveTo>
                  <a:pt x="0" y="0"/>
                </a:moveTo>
                <a:lnTo>
                  <a:pt x="10991635" y="11017"/>
                </a:lnTo>
                <a:lnTo>
                  <a:pt x="12192473" y="719209"/>
                </a:lnTo>
                <a:lnTo>
                  <a:pt x="0" y="719209"/>
                </a:lnTo>
                <a:lnTo>
                  <a:pt x="0" y="0"/>
                </a:lnTo>
                <a:close/>
              </a:path>
            </a:pathLst>
          </a:custGeom>
          <a:solidFill>
            <a:srgbClr val="74B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79B11E7C-2679-A79F-3169-BBEAD8AAD6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8" name="Imagen 7">
            <a:extLst>
              <a:ext uri="{FF2B5EF4-FFF2-40B4-BE49-F238E27FC236}">
                <a16:creationId xmlns:a16="http://schemas.microsoft.com/office/drawing/2014/main" id="{6DC57BDB-476E-5348-82C9-2FEA91A1FF7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56" t="-6145" r="-2482" b="56984"/>
          <a:stretch/>
        </p:blipFill>
        <p:spPr>
          <a:xfrm>
            <a:off x="7162800" y="212725"/>
            <a:ext cx="1828800" cy="609600"/>
          </a:xfrm>
          <a:prstGeom prst="rect">
            <a:avLst/>
          </a:prstGeom>
        </p:spPr>
      </p:pic>
    </p:spTree>
    <p:extLst>
      <p:ext uri="{BB962C8B-B14F-4D97-AF65-F5344CB8AC3E}">
        <p14:creationId xmlns:p14="http://schemas.microsoft.com/office/powerpoint/2010/main" val="292668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ierre">
    <p:spTree>
      <p:nvGrpSpPr>
        <p:cNvPr id="1" name=""/>
        <p:cNvGrpSpPr/>
        <p:nvPr/>
      </p:nvGrpSpPr>
      <p:grpSpPr>
        <a:xfrm>
          <a:off x="0" y="0"/>
          <a:ext cx="0" cy="0"/>
          <a:chOff x="0" y="0"/>
          <a:chExt cx="0" cy="0"/>
        </a:xfrm>
      </p:grpSpPr>
      <p:sp>
        <p:nvSpPr>
          <p:cNvPr id="40" name="Rectángulo 39">
            <a:extLst>
              <a:ext uri="{FF2B5EF4-FFF2-40B4-BE49-F238E27FC236}">
                <a16:creationId xmlns:a16="http://schemas.microsoft.com/office/drawing/2014/main" id="{64416B5E-6DB1-5207-BB67-EFB682B26071}"/>
              </a:ext>
            </a:extLst>
          </p:cNvPr>
          <p:cNvSpPr/>
          <p:nvPr userDrawn="1"/>
        </p:nvSpPr>
        <p:spPr>
          <a:xfrm>
            <a:off x="0" y="0"/>
            <a:ext cx="9144000" cy="5149850"/>
          </a:xfrm>
          <a:prstGeom prst="rect">
            <a:avLst/>
          </a:prstGeom>
          <a:solidFill>
            <a:srgbClr val="6BA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5" name="Imagen 14">
            <a:extLst>
              <a:ext uri="{FF2B5EF4-FFF2-40B4-BE49-F238E27FC236}">
                <a16:creationId xmlns:a16="http://schemas.microsoft.com/office/drawing/2014/main" id="{019DEACE-EF1B-AE88-3F03-F213C5D5AE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88058"/>
            <a:ext cx="9144000" cy="61792"/>
          </a:xfrm>
          <a:prstGeom prst="rect">
            <a:avLst/>
          </a:prstGeom>
        </p:spPr>
      </p:pic>
      <p:pic>
        <p:nvPicPr>
          <p:cNvPr id="38" name="Imagen 37">
            <a:extLst>
              <a:ext uri="{FF2B5EF4-FFF2-40B4-BE49-F238E27FC236}">
                <a16:creationId xmlns:a16="http://schemas.microsoft.com/office/drawing/2014/main" id="{82607595-22C5-4E8E-40D9-4F232C67E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8600" y="25264"/>
            <a:ext cx="6553199" cy="5018260"/>
          </a:xfrm>
          <a:prstGeom prst="rect">
            <a:avLst/>
          </a:prstGeom>
          <a:ln w="38100">
            <a:noFill/>
          </a:ln>
        </p:spPr>
      </p:pic>
      <p:sp>
        <p:nvSpPr>
          <p:cNvPr id="39" name="CuadroTexto 38">
            <a:extLst>
              <a:ext uri="{FF2B5EF4-FFF2-40B4-BE49-F238E27FC236}">
                <a16:creationId xmlns:a16="http://schemas.microsoft.com/office/drawing/2014/main" id="{296CA898-48A0-7F49-B5D9-AD466650F42D}"/>
              </a:ext>
            </a:extLst>
          </p:cNvPr>
          <p:cNvSpPr txBox="1"/>
          <p:nvPr userDrawn="1"/>
        </p:nvSpPr>
        <p:spPr>
          <a:xfrm>
            <a:off x="6553200" y="2167954"/>
            <a:ext cx="2819400" cy="646331"/>
          </a:xfrm>
          <a:prstGeom prst="rect">
            <a:avLst/>
          </a:prstGeom>
          <a:noFill/>
        </p:spPr>
        <p:txBody>
          <a:bodyPr wrap="square">
            <a:spAutoFit/>
          </a:bodyPr>
          <a:lstStyle/>
          <a:p>
            <a:pPr algn="ctr" defTabSz="685800" rtl="0"/>
            <a:r>
              <a:rPr lang="es-CO" sz="3600" b="1" kern="1200" dirty="0">
                <a:solidFill>
                  <a:schemeClr val="bg1"/>
                </a:solidFill>
                <a:effectLst>
                  <a:outerShdw dist="6350" dir="2700000" algn="tl" rotWithShape="0">
                    <a:prstClr val="black"/>
                  </a:outerShdw>
                </a:effectLst>
                <a:latin typeface="Calibri" panose="020F0502020204030204" pitchFamily="34" charset="0"/>
                <a:ea typeface="+mn-ea"/>
                <a:cs typeface="+mn-cs"/>
              </a:rPr>
              <a:t>¡Gracias!</a:t>
            </a:r>
          </a:p>
        </p:txBody>
      </p:sp>
      <p:sp>
        <p:nvSpPr>
          <p:cNvPr id="4" name="Rectángulo 3">
            <a:extLst>
              <a:ext uri="{FF2B5EF4-FFF2-40B4-BE49-F238E27FC236}">
                <a16:creationId xmlns:a16="http://schemas.microsoft.com/office/drawing/2014/main" id="{5B1523D0-572C-56BF-E9A1-C78C9E3792FB}"/>
              </a:ext>
            </a:extLst>
          </p:cNvPr>
          <p:cNvSpPr/>
          <p:nvPr userDrawn="1"/>
        </p:nvSpPr>
        <p:spPr>
          <a:xfrm>
            <a:off x="-26670" y="33640"/>
            <a:ext cx="9144000" cy="5054418"/>
          </a:xfrm>
          <a:prstGeom prst="rect">
            <a:avLst/>
          </a:prstGeom>
          <a:solidFill>
            <a:srgbClr val="6BABA5">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8" r:id="rId2"/>
    <p:sldLayoutId id="2147483669" r:id="rId3"/>
    <p:sldLayoutId id="2147483674" r:id="rId4"/>
    <p:sldLayoutId id="2147483671" r:id="rId5"/>
    <p:sldLayoutId id="2147483662" r:id="rId6"/>
    <p:sldLayoutId id="2147483667" r:id="rId7"/>
    <p:sldLayoutId id="2147483666" r:id="rId8"/>
    <p:sldLayoutId id="2147483665"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8FA56768-51B8-0E4B-9A83-F48F43545A5E}"/>
              </a:ext>
            </a:extLst>
          </p:cNvPr>
          <p:cNvSpPr txBox="1"/>
          <p:nvPr/>
        </p:nvSpPr>
        <p:spPr>
          <a:xfrm>
            <a:off x="14941" y="669925"/>
            <a:ext cx="2362200" cy="677108"/>
          </a:xfrm>
          <a:prstGeom prst="rect">
            <a:avLst/>
          </a:prstGeom>
          <a:noFill/>
        </p:spPr>
        <p:txBody>
          <a:bodyPr wrap="square" rtlCol="0">
            <a:spAutoFit/>
          </a:bodyPr>
          <a:lstStyle/>
          <a:p>
            <a:pPr algn="ctr"/>
            <a:r>
              <a:rPr lang="es-CO" sz="1100" b="1" dirty="0">
                <a:solidFill>
                  <a:schemeClr val="bg1"/>
                </a:solidFill>
              </a:rPr>
              <a:t>ÁREA PARA FOTOGRAFÍA</a:t>
            </a:r>
            <a:br>
              <a:rPr lang="es-CO" sz="1100" b="1" dirty="0">
                <a:solidFill>
                  <a:schemeClr val="bg1"/>
                </a:solidFill>
              </a:rPr>
            </a:br>
            <a:r>
              <a:rPr lang="es-CO" sz="1100" b="1" dirty="0">
                <a:solidFill>
                  <a:schemeClr val="bg1"/>
                </a:solidFill>
              </a:rPr>
              <a:t>presentación</a:t>
            </a:r>
          </a:p>
          <a:p>
            <a:pPr algn="ctr"/>
            <a:r>
              <a:rPr lang="es-CO" sz="800" dirty="0">
                <a:solidFill>
                  <a:schemeClr val="bg1"/>
                </a:solidFill>
              </a:rPr>
              <a:t>(insertar foto al fondo</a:t>
            </a:r>
          </a:p>
          <a:p>
            <a:pPr algn="ctr"/>
            <a:r>
              <a:rPr lang="es-CO" sz="800" dirty="0">
                <a:solidFill>
                  <a:schemeClr val="bg1"/>
                </a:solidFill>
              </a:rPr>
              <a:t>con filtro turquesa sobrepuesto) </a:t>
            </a:r>
          </a:p>
        </p:txBody>
      </p:sp>
      <p:pic>
        <p:nvPicPr>
          <p:cNvPr id="11" name="Imagen 10">
            <a:extLst>
              <a:ext uri="{FF2B5EF4-FFF2-40B4-BE49-F238E27FC236}">
                <a16:creationId xmlns:a16="http://schemas.microsoft.com/office/drawing/2014/main" id="{2B9F417E-4F36-6440-BC9B-07626B4082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456" t="55307" r="-2482" b="-4468"/>
          <a:stretch/>
        </p:blipFill>
        <p:spPr>
          <a:xfrm>
            <a:off x="1066800" y="4022725"/>
            <a:ext cx="2914089" cy="971363"/>
          </a:xfrm>
          <a:prstGeom prst="rect">
            <a:avLst/>
          </a:prstGeom>
        </p:spPr>
      </p:pic>
      <p:pic>
        <p:nvPicPr>
          <p:cNvPr id="12" name="Imagen 11">
            <a:extLst>
              <a:ext uri="{FF2B5EF4-FFF2-40B4-BE49-F238E27FC236}">
                <a16:creationId xmlns:a16="http://schemas.microsoft.com/office/drawing/2014/main" id="{0FE1158F-7C12-0469-D3A6-B4BE86B97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2" y="0"/>
            <a:ext cx="9158941" cy="5149850"/>
          </a:xfrm>
          <a:prstGeom prst="rect">
            <a:avLst/>
          </a:prstGeom>
        </p:spPr>
      </p:pic>
    </p:spTree>
    <p:extLst>
      <p:ext uri="{BB962C8B-B14F-4D97-AF65-F5344CB8AC3E}">
        <p14:creationId xmlns:p14="http://schemas.microsoft.com/office/powerpoint/2010/main" val="832713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7F68BA1-7B4A-72F5-4D8E-BC090CB2D81A}"/>
              </a:ext>
            </a:extLst>
          </p:cNvPr>
          <p:cNvPicPr>
            <a:picLocks noChangeAspect="1"/>
          </p:cNvPicPr>
          <p:nvPr/>
        </p:nvPicPr>
        <p:blipFill rotWithShape="1">
          <a:blip r:embed="rId2">
            <a:extLst>
              <a:ext uri="{28A0092B-C50C-407E-A947-70E740481C1C}">
                <a14:useLocalDpi xmlns:a14="http://schemas.microsoft.com/office/drawing/2010/main" val="0"/>
              </a:ext>
            </a:extLst>
          </a:blip>
          <a:srcRect l="628" t="1110" r="604" b="230"/>
          <a:stretch/>
        </p:blipFill>
        <p:spPr>
          <a:xfrm>
            <a:off x="231473" y="155762"/>
            <a:ext cx="5102529" cy="4935378"/>
          </a:xfrm>
          <a:prstGeom prst="rect">
            <a:avLst/>
          </a:prstGeom>
        </p:spPr>
      </p:pic>
      <p:pic>
        <p:nvPicPr>
          <p:cNvPr id="11" name="Imagen 10">
            <a:extLst>
              <a:ext uri="{FF2B5EF4-FFF2-40B4-BE49-F238E27FC236}">
                <a16:creationId xmlns:a16="http://schemas.microsoft.com/office/drawing/2014/main" id="{2B9F417E-4F36-6440-BC9B-07626B4082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6" t="55307" r="-2482" b="-4468"/>
          <a:stretch/>
        </p:blipFill>
        <p:spPr>
          <a:xfrm>
            <a:off x="1066800" y="4022725"/>
            <a:ext cx="2914089" cy="971363"/>
          </a:xfrm>
          <a:prstGeom prst="rect">
            <a:avLst/>
          </a:prstGeom>
        </p:spPr>
      </p:pic>
      <p:sp>
        <p:nvSpPr>
          <p:cNvPr id="12" name="Rectángulo 11">
            <a:extLst>
              <a:ext uri="{FF2B5EF4-FFF2-40B4-BE49-F238E27FC236}">
                <a16:creationId xmlns:a16="http://schemas.microsoft.com/office/drawing/2014/main" id="{325FF8FD-B42E-1B57-0F27-DD7E0276B506}"/>
              </a:ext>
            </a:extLst>
          </p:cNvPr>
          <p:cNvSpPr/>
          <p:nvPr/>
        </p:nvSpPr>
        <p:spPr>
          <a:xfrm>
            <a:off x="0" y="-9344"/>
            <a:ext cx="5372101" cy="5159194"/>
          </a:xfrm>
          <a:prstGeom prst="rect">
            <a:avLst/>
          </a:prstGeom>
          <a:solidFill>
            <a:srgbClr val="6BABA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3" name="CuadroTexto 12">
            <a:extLst>
              <a:ext uri="{FF2B5EF4-FFF2-40B4-BE49-F238E27FC236}">
                <a16:creationId xmlns:a16="http://schemas.microsoft.com/office/drawing/2014/main" id="{A8A18A30-D562-B3F2-119C-8C778EE70E69}"/>
              </a:ext>
            </a:extLst>
          </p:cNvPr>
          <p:cNvSpPr txBox="1"/>
          <p:nvPr/>
        </p:nvSpPr>
        <p:spPr>
          <a:xfrm>
            <a:off x="5565475" y="1127125"/>
            <a:ext cx="3124200" cy="3416320"/>
          </a:xfrm>
          <a:prstGeom prst="rect">
            <a:avLst/>
          </a:prstGeom>
          <a:noFill/>
        </p:spPr>
        <p:txBody>
          <a:bodyPr wrap="square">
            <a:spAutoFit/>
          </a:bodyPr>
          <a:lstStyle/>
          <a:p>
            <a:pPr algn="ctr"/>
            <a:r>
              <a:rPr lang="es-ES" sz="2400" b="1" dirty="0">
                <a:solidFill>
                  <a:srgbClr val="002060"/>
                </a:solidFill>
                <a:effectLst>
                  <a:outerShdw blurRad="50800" dist="38100" dir="2700000" algn="tl" rotWithShape="0">
                    <a:prstClr val="black">
                      <a:alpha val="40000"/>
                    </a:prstClr>
                  </a:outerShdw>
                </a:effectLst>
                <a:latin typeface="Calibri" panose="020F0502020204030204" pitchFamily="34" charset="0"/>
              </a:rPr>
              <a:t>Programas y Proyectos en Ejecución</a:t>
            </a:r>
          </a:p>
          <a:p>
            <a:pPr algn="ctr"/>
            <a:endParaRPr lang="es-CO" sz="2400" b="1" i="0" dirty="0">
              <a:solidFill>
                <a:srgbClr val="002060"/>
              </a:solidFill>
              <a:effectLst>
                <a:outerShdw blurRad="50800" dist="38100" dir="2700000" algn="tl" rotWithShape="0">
                  <a:prstClr val="black">
                    <a:alpha val="40000"/>
                  </a:prstClr>
                </a:outerShdw>
              </a:effectLst>
              <a:latin typeface="Calibri" panose="020F0502020204030204" pitchFamily="34" charset="0"/>
            </a:endParaRPr>
          </a:p>
          <a:p>
            <a:pPr algn="ctr"/>
            <a:r>
              <a:rPr lang="es-CO" sz="2400" b="1" i="0" dirty="0">
                <a:solidFill>
                  <a:srgbClr val="002060"/>
                </a:solidFill>
                <a:effectLst>
                  <a:outerShdw blurRad="50800" dist="38100" dir="2700000" algn="tl" rotWithShape="0">
                    <a:prstClr val="black">
                      <a:alpha val="40000"/>
                    </a:prstClr>
                  </a:outerShdw>
                </a:effectLst>
                <a:latin typeface="Calibri" panose="020F0502020204030204" pitchFamily="34" charset="0"/>
              </a:rPr>
              <a:t>Presupuesto Asignado de Inversión </a:t>
            </a:r>
          </a:p>
          <a:p>
            <a:pPr algn="ctr"/>
            <a:r>
              <a:rPr lang="es-CO" sz="2400" b="1" i="0" dirty="0">
                <a:solidFill>
                  <a:srgbClr val="002060"/>
                </a:solidFill>
                <a:effectLst>
                  <a:outerShdw blurRad="50800" dist="38100" dir="2700000" algn="tl" rotWithShape="0">
                    <a:prstClr val="black">
                      <a:alpha val="40000"/>
                    </a:prstClr>
                  </a:outerShdw>
                </a:effectLst>
                <a:latin typeface="Calibri" panose="020F0502020204030204" pitchFamily="34" charset="0"/>
              </a:rPr>
              <a:t>Vigencia 2026</a:t>
            </a:r>
          </a:p>
          <a:p>
            <a:pPr algn="ctr"/>
            <a:endParaRPr lang="es-ES" sz="2800" b="1" dirty="0">
              <a:solidFill>
                <a:srgbClr val="002060"/>
              </a:solidFill>
              <a:effectLst>
                <a:outerShdw blurRad="50800" dist="38100" dir="2700000" algn="tl" rotWithShape="0">
                  <a:prstClr val="black">
                    <a:alpha val="40000"/>
                  </a:prstClr>
                </a:outerShdw>
              </a:effectLst>
              <a:latin typeface="Calibri" panose="020F0502020204030204" pitchFamily="34" charset="0"/>
            </a:endParaRPr>
          </a:p>
          <a:p>
            <a:pPr algn="ctr"/>
            <a:endParaRPr lang="es-CO" sz="2000" b="1" i="0" dirty="0">
              <a:solidFill>
                <a:srgbClr val="002060"/>
              </a:solidFill>
              <a:effectLst>
                <a:outerShdw blurRad="50800" dist="38100" dir="2700000" algn="tl" rotWithShape="0">
                  <a:prstClr val="black">
                    <a:alpha val="40000"/>
                  </a:prstClr>
                </a:outerShdw>
              </a:effectLst>
              <a:latin typeface="Calibri" panose="020F0502020204030204" pitchFamily="34" charset="0"/>
            </a:endParaRPr>
          </a:p>
          <a:p>
            <a:pPr algn="ctr"/>
            <a:endParaRPr lang="es-CO" sz="2400" dirty="0">
              <a:solidFill>
                <a:schemeClr val="accent4">
                  <a:lumMod val="20000"/>
                  <a:lumOff val="80000"/>
                </a:schemeClr>
              </a:solidFill>
            </a:endParaRPr>
          </a:p>
        </p:txBody>
      </p:sp>
      <p:grpSp>
        <p:nvGrpSpPr>
          <p:cNvPr id="2" name="Grupo 1">
            <a:extLst>
              <a:ext uri="{FF2B5EF4-FFF2-40B4-BE49-F238E27FC236}">
                <a16:creationId xmlns:a16="http://schemas.microsoft.com/office/drawing/2014/main" id="{3B440047-8CBE-B920-4F3C-5AD4FF3176A8}"/>
              </a:ext>
            </a:extLst>
          </p:cNvPr>
          <p:cNvGrpSpPr/>
          <p:nvPr/>
        </p:nvGrpSpPr>
        <p:grpSpPr>
          <a:xfrm>
            <a:off x="1295400" y="2978409"/>
            <a:ext cx="3394859" cy="1195704"/>
            <a:chOff x="5410200" y="2036888"/>
            <a:chExt cx="3394859" cy="1195704"/>
          </a:xfrm>
        </p:grpSpPr>
        <p:sp>
          <p:nvSpPr>
            <p:cNvPr id="3" name="CuadroTexto 2">
              <a:extLst>
                <a:ext uri="{FF2B5EF4-FFF2-40B4-BE49-F238E27FC236}">
                  <a16:creationId xmlns:a16="http://schemas.microsoft.com/office/drawing/2014/main" id="{79FA1F83-4FAF-DBC1-BC63-8A5D7CEEE38A}"/>
                </a:ext>
              </a:extLst>
            </p:cNvPr>
            <p:cNvSpPr txBox="1"/>
            <p:nvPr/>
          </p:nvSpPr>
          <p:spPr>
            <a:xfrm>
              <a:off x="5410200" y="2036888"/>
              <a:ext cx="2819400" cy="400110"/>
            </a:xfrm>
            <a:prstGeom prst="rect">
              <a:avLst/>
            </a:prstGeom>
            <a:noFill/>
          </p:spPr>
          <p:txBody>
            <a:bodyPr wrap="square" rtlCol="0">
              <a:spAutoFit/>
            </a:bodyPr>
            <a:lstStyle/>
            <a:p>
              <a:r>
                <a:rPr lang="es-CO" sz="2000" b="1" dirty="0">
                  <a:solidFill>
                    <a:srgbClr val="57A7B3"/>
                  </a:solidFill>
                  <a:latin typeface="Calibri" panose="020F0502020204030204" pitchFamily="34" charset="0"/>
                </a:rPr>
                <a:t>Subtítulo</a:t>
              </a:r>
            </a:p>
          </p:txBody>
        </p:sp>
        <p:sp>
          <p:nvSpPr>
            <p:cNvPr id="4" name="CuadroTexto 3">
              <a:extLst>
                <a:ext uri="{FF2B5EF4-FFF2-40B4-BE49-F238E27FC236}">
                  <a16:creationId xmlns:a16="http://schemas.microsoft.com/office/drawing/2014/main" id="{D19AADCC-9D4C-20CC-7151-1F24CEAF0EFC}"/>
                </a:ext>
              </a:extLst>
            </p:cNvPr>
            <p:cNvSpPr txBox="1"/>
            <p:nvPr/>
          </p:nvSpPr>
          <p:spPr>
            <a:xfrm>
              <a:off x="5410200" y="2319268"/>
              <a:ext cx="3394859" cy="553998"/>
            </a:xfrm>
            <a:prstGeom prst="rect">
              <a:avLst/>
            </a:prstGeom>
            <a:noFill/>
          </p:spPr>
          <p:txBody>
            <a:bodyPr wrap="square" anchor="ctr">
              <a:spAutoFit/>
            </a:bodyPr>
            <a:lstStyle/>
            <a:p>
              <a:r>
                <a:rPr lang="es-CO" sz="3000" b="1" dirty="0">
                  <a:solidFill>
                    <a:srgbClr val="57A7B3"/>
                  </a:solidFill>
                  <a:effectLst>
                    <a:outerShdw dist="6350" dir="2700000" algn="tl" rotWithShape="0">
                      <a:prstClr val="black"/>
                    </a:outerShdw>
                  </a:effectLst>
                  <a:latin typeface="Calibri" panose="020F0502020204030204" pitchFamily="34" charset="0"/>
                </a:rPr>
                <a:t>Título . Título</a:t>
              </a:r>
            </a:p>
          </p:txBody>
        </p:sp>
        <p:sp>
          <p:nvSpPr>
            <p:cNvPr id="5" name="CuadroTexto 4">
              <a:extLst>
                <a:ext uri="{FF2B5EF4-FFF2-40B4-BE49-F238E27FC236}">
                  <a16:creationId xmlns:a16="http://schemas.microsoft.com/office/drawing/2014/main" id="{383879D6-85E6-AF4B-887D-26105BAEB919}"/>
                </a:ext>
              </a:extLst>
            </p:cNvPr>
            <p:cNvSpPr txBox="1"/>
            <p:nvPr/>
          </p:nvSpPr>
          <p:spPr>
            <a:xfrm>
              <a:off x="5410200" y="2955593"/>
              <a:ext cx="3048000" cy="276999"/>
            </a:xfrm>
            <a:prstGeom prst="rect">
              <a:avLst/>
            </a:prstGeom>
            <a:noFill/>
          </p:spPr>
          <p:txBody>
            <a:bodyPr wrap="square" rtlCol="0">
              <a:spAutoFit/>
            </a:bodyPr>
            <a:lstStyle/>
            <a:p>
              <a:r>
                <a:rPr lang="es-CO" sz="1200" b="0" dirty="0">
                  <a:solidFill>
                    <a:schemeClr val="bg1">
                      <a:lumMod val="65000"/>
                    </a:schemeClr>
                  </a:solidFill>
                  <a:latin typeface="Calibri" panose="020F0502020204030204" pitchFamily="34" charset="0"/>
                </a:rPr>
                <a:t>Autor / Ciudad / Fecha</a:t>
              </a:r>
            </a:p>
          </p:txBody>
        </p:sp>
        <p:cxnSp>
          <p:nvCxnSpPr>
            <p:cNvPr id="6" name="Conector recto 5">
              <a:extLst>
                <a:ext uri="{FF2B5EF4-FFF2-40B4-BE49-F238E27FC236}">
                  <a16:creationId xmlns:a16="http://schemas.microsoft.com/office/drawing/2014/main" id="{F3B34E4F-DF65-47B3-7BBB-297D49341B0D}"/>
                </a:ext>
              </a:extLst>
            </p:cNvPr>
            <p:cNvCxnSpPr>
              <a:cxnSpLocks/>
            </p:cNvCxnSpPr>
            <p:nvPr/>
          </p:nvCxnSpPr>
          <p:spPr>
            <a:xfrm>
              <a:off x="5512923" y="2917696"/>
              <a:ext cx="3048000" cy="0"/>
            </a:xfrm>
            <a:prstGeom prst="line">
              <a:avLst/>
            </a:prstGeom>
            <a:ln>
              <a:solidFill>
                <a:srgbClr val="43919C"/>
              </a:solidFill>
            </a:ln>
          </p:spPr>
          <p:style>
            <a:lnRef idx="1">
              <a:schemeClr val="accent1"/>
            </a:lnRef>
            <a:fillRef idx="0">
              <a:schemeClr val="accent1"/>
            </a:fillRef>
            <a:effectRef idx="0">
              <a:schemeClr val="accent1"/>
            </a:effectRef>
            <a:fontRef idx="minor">
              <a:schemeClr val="tx1"/>
            </a:fontRef>
          </p:style>
        </p:cxnSp>
      </p:grpSp>
      <p:sp>
        <p:nvSpPr>
          <p:cNvPr id="10" name="CuadroTexto 9">
            <a:extLst>
              <a:ext uri="{FF2B5EF4-FFF2-40B4-BE49-F238E27FC236}">
                <a16:creationId xmlns:a16="http://schemas.microsoft.com/office/drawing/2014/main" id="{A22E78B0-D3E5-7D80-59B4-2E0CA0D4464F}"/>
              </a:ext>
            </a:extLst>
          </p:cNvPr>
          <p:cNvSpPr txBox="1"/>
          <p:nvPr/>
        </p:nvSpPr>
        <p:spPr>
          <a:xfrm>
            <a:off x="5754186" y="3397552"/>
            <a:ext cx="3048000" cy="461665"/>
          </a:xfrm>
          <a:prstGeom prst="rect">
            <a:avLst/>
          </a:prstGeom>
          <a:noFill/>
        </p:spPr>
        <p:txBody>
          <a:bodyPr wrap="square" rtlCol="0">
            <a:spAutoFit/>
          </a:bodyPr>
          <a:lstStyle/>
          <a:p>
            <a:r>
              <a:rPr lang="es-CO" sz="1200" b="0" dirty="0">
                <a:solidFill>
                  <a:schemeClr val="bg1">
                    <a:lumMod val="65000"/>
                  </a:schemeClr>
                </a:solidFill>
                <a:latin typeface="Calibri" panose="020F0502020204030204" pitchFamily="34" charset="0"/>
              </a:rPr>
              <a:t>Oficina Asesora de Planeación  / Bogotá, D.C./ 22 de Enero de 2026.</a:t>
            </a:r>
          </a:p>
        </p:txBody>
      </p:sp>
    </p:spTree>
    <p:extLst>
      <p:ext uri="{BB962C8B-B14F-4D97-AF65-F5344CB8AC3E}">
        <p14:creationId xmlns:p14="http://schemas.microsoft.com/office/powerpoint/2010/main" val="2344542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9F78772B-9162-C659-C828-97E3D01B7B72}"/>
              </a:ext>
            </a:extLst>
          </p:cNvPr>
          <p:cNvSpPr txBox="1"/>
          <p:nvPr/>
        </p:nvSpPr>
        <p:spPr>
          <a:xfrm>
            <a:off x="144674" y="4711963"/>
            <a:ext cx="4724400"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dirty="0">
                <a:solidFill>
                  <a:schemeClr val="bg1"/>
                </a:solidFill>
              </a:rPr>
              <a:t>PRESUPUESTO DE INVERSIÓN </a:t>
            </a:r>
            <a:endParaRPr lang="es-CO" sz="1400" b="1" dirty="0">
              <a:solidFill>
                <a:schemeClr val="bg1"/>
              </a:solidFill>
            </a:endParaRPr>
          </a:p>
        </p:txBody>
      </p:sp>
      <p:sp>
        <p:nvSpPr>
          <p:cNvPr id="3" name="CuadroTexto 2">
            <a:extLst>
              <a:ext uri="{FF2B5EF4-FFF2-40B4-BE49-F238E27FC236}">
                <a16:creationId xmlns:a16="http://schemas.microsoft.com/office/drawing/2014/main" id="{6B4A7B6B-C163-1A99-3F65-108EBFFB30DD}"/>
              </a:ext>
            </a:extLst>
          </p:cNvPr>
          <p:cNvSpPr txBox="1"/>
          <p:nvPr/>
        </p:nvSpPr>
        <p:spPr>
          <a:xfrm>
            <a:off x="838200" y="1261015"/>
            <a:ext cx="7620000" cy="3139321"/>
          </a:xfrm>
          <a:prstGeom prst="rect">
            <a:avLst/>
          </a:prstGeom>
          <a:noFill/>
        </p:spPr>
        <p:txBody>
          <a:bodyPr wrap="square" rtlCol="0">
            <a:spAutoFit/>
          </a:bodyPr>
          <a:lstStyle/>
          <a:p>
            <a:pPr algn="just"/>
            <a:r>
              <a:rPr lang="es-MX" sz="1100" dirty="0">
                <a:latin typeface="Arial Narrow" panose="020B0606020202030204" pitchFamily="34" charset="0"/>
              </a:rPr>
              <a:t>En virtud del </a:t>
            </a:r>
            <a:r>
              <a:rPr lang="es-MX" sz="1100" b="1" dirty="0">
                <a:latin typeface="Arial Narrow" panose="020B0606020202030204" pitchFamily="34" charset="0"/>
              </a:rPr>
              <a:t>Decreto No. 1477 de 2025</a:t>
            </a:r>
            <a:r>
              <a:rPr lang="es-MX" sz="1100" dirty="0">
                <a:latin typeface="Arial Narrow" panose="020B0606020202030204" pitchFamily="34" charset="0"/>
              </a:rPr>
              <a:t>, “Por el cual se liquida el Presupuesto General de la Nación para la vigencia fiscal de 2026, se detallan las apropiaciones y se clasifican y definen los gastos”, se asignó al </a:t>
            </a:r>
            <a:r>
              <a:rPr lang="es-MX" sz="1100" b="1" dirty="0">
                <a:latin typeface="Arial Narrow" panose="020B0606020202030204" pitchFamily="34" charset="0"/>
              </a:rPr>
              <a:t>Instituto Nacional de Salud (INS)</a:t>
            </a:r>
            <a:r>
              <a:rPr lang="es-MX" sz="1100" dirty="0">
                <a:latin typeface="Arial Narrow" panose="020B0606020202030204" pitchFamily="34" charset="0"/>
              </a:rPr>
              <a:t>, Sección 1903, un presupuesto de inversión para la vigencia 2026 por un valor total de </a:t>
            </a:r>
            <a:r>
              <a:rPr lang="es-MX" sz="1100" b="1" dirty="0">
                <a:latin typeface="Arial Narrow" panose="020B0606020202030204" pitchFamily="34" charset="0"/>
              </a:rPr>
              <a:t>$57.763.576.000</a:t>
            </a:r>
            <a:r>
              <a:rPr lang="es-MX" sz="1100" dirty="0">
                <a:latin typeface="Arial Narrow" panose="020B0606020202030204" pitchFamily="34" charset="0"/>
              </a:rPr>
              <a:t>, financiado con recursos de la Nación y recursos propios, distribuido en los siguientes programas presupuestales:</a:t>
            </a:r>
          </a:p>
          <a:p>
            <a:endParaRPr lang="es-MX" sz="1100" dirty="0">
              <a:latin typeface="Arial Narrow" panose="020B0606020202030204" pitchFamily="34" charset="0"/>
            </a:endParaRPr>
          </a:p>
          <a:p>
            <a:r>
              <a:rPr lang="es-MX" sz="1100" dirty="0">
                <a:latin typeface="Arial Narrow" panose="020B0606020202030204" pitchFamily="34" charset="0"/>
              </a:rPr>
              <a:t>• </a:t>
            </a:r>
            <a:r>
              <a:rPr lang="es-MX" sz="1100" b="1" dirty="0">
                <a:latin typeface="Arial Narrow" panose="020B0606020202030204" pitchFamily="34" charset="0"/>
              </a:rPr>
              <a:t>Programa 1901 – Salud Pública y Prestación de Servicios:</a:t>
            </a:r>
            <a:r>
              <a:rPr lang="es-MX" sz="1100" dirty="0">
                <a:latin typeface="Arial Narrow" panose="020B0606020202030204" pitchFamily="34" charset="0"/>
              </a:rPr>
              <a:t> $44.459.719.000</a:t>
            </a:r>
            <a:br>
              <a:rPr lang="es-MX" sz="1100" dirty="0">
                <a:latin typeface="Arial Narrow" panose="020B0606020202030204" pitchFamily="34" charset="0"/>
              </a:rPr>
            </a:br>
            <a:r>
              <a:rPr lang="es-MX" sz="1100" dirty="0">
                <a:latin typeface="Arial Narrow" panose="020B0606020202030204" pitchFamily="34" charset="0"/>
              </a:rPr>
              <a:t>    – Recursos Nación: $24.245.056.244</a:t>
            </a:r>
            <a:br>
              <a:rPr lang="es-MX" sz="1100" dirty="0">
                <a:latin typeface="Arial Narrow" panose="020B0606020202030204" pitchFamily="34" charset="0"/>
              </a:rPr>
            </a:br>
            <a:r>
              <a:rPr lang="es-MX" sz="1100" dirty="0">
                <a:latin typeface="Arial Narrow" panose="020B0606020202030204" pitchFamily="34" charset="0"/>
              </a:rPr>
              <a:t>    – Recursos Propios: $20.214.662.756</a:t>
            </a:r>
          </a:p>
          <a:p>
            <a:endParaRPr lang="es-MX" sz="1100" dirty="0">
              <a:latin typeface="Arial Narrow" panose="020B0606020202030204" pitchFamily="34" charset="0"/>
            </a:endParaRPr>
          </a:p>
          <a:p>
            <a:r>
              <a:rPr lang="es-MX" sz="1100" dirty="0">
                <a:latin typeface="Arial Narrow" panose="020B0606020202030204" pitchFamily="34" charset="0"/>
              </a:rPr>
              <a:t>• </a:t>
            </a:r>
            <a:r>
              <a:rPr lang="es-MX" sz="1100" b="1" dirty="0">
                <a:latin typeface="Arial Narrow" panose="020B0606020202030204" pitchFamily="34" charset="0"/>
              </a:rPr>
              <a:t>Programa 1999 – Fortalecimiento y Apoyo a la Gestión Institucional:</a:t>
            </a:r>
            <a:r>
              <a:rPr lang="es-MX" sz="1100" dirty="0">
                <a:latin typeface="Arial Narrow" panose="020B0606020202030204" pitchFamily="34" charset="0"/>
              </a:rPr>
              <a:t> $13.303.857.000</a:t>
            </a:r>
            <a:br>
              <a:rPr lang="es-MX" sz="1100" dirty="0">
                <a:latin typeface="Arial Narrow" panose="020B0606020202030204" pitchFamily="34" charset="0"/>
              </a:rPr>
            </a:br>
            <a:r>
              <a:rPr lang="es-MX" sz="1100" dirty="0">
                <a:latin typeface="Arial Narrow" panose="020B0606020202030204" pitchFamily="34" charset="0"/>
              </a:rPr>
              <a:t>    – Recursos Nación: $7.254.943.756</a:t>
            </a:r>
            <a:br>
              <a:rPr lang="es-MX" sz="1100" dirty="0">
                <a:latin typeface="Arial Narrow" panose="020B0606020202030204" pitchFamily="34" charset="0"/>
              </a:rPr>
            </a:br>
            <a:r>
              <a:rPr lang="es-MX" sz="1100" dirty="0">
                <a:latin typeface="Arial Narrow" panose="020B0606020202030204" pitchFamily="34" charset="0"/>
              </a:rPr>
              <a:t>    – Recursos Propios: $6.048.913.244</a:t>
            </a:r>
          </a:p>
          <a:p>
            <a:endParaRPr lang="es-ES" sz="1100" dirty="0">
              <a:latin typeface="Arial Narrow" panose="020B0606020202030204" pitchFamily="34" charset="0"/>
            </a:endParaRPr>
          </a:p>
          <a:p>
            <a:pPr algn="just"/>
            <a:r>
              <a:rPr lang="es-MX" sz="1100" dirty="0">
                <a:latin typeface="Arial Narrow" panose="020B0606020202030204" pitchFamily="34" charset="0"/>
              </a:rPr>
              <a:t>La asignación presupuestal para la vigencia 2026 se orienta al desarrollo de las funciones misionales del Instituto Nacional de Salud, en el marco de lo establecido en el Decreto 2774 de 2012, apoyando la gestión del conocimiento en salud y biomedicina, la investigación científica, la vigilancia epidemiológica y sanitaria, la producción de insumos biológicos estratégicos y el ejercicio del rol del Instituto como Laboratorio Nacional de Referencia y coordinador de redes especializadas, en concordancia con las prioridades del Plan Nacional de Desarrollo y las políticas del sector salud.</a:t>
            </a:r>
            <a:endParaRPr lang="es-ES" sz="1100" b="1" i="1" dirty="0">
              <a:latin typeface="Arial Narrow" panose="020B0606020202030204" pitchFamily="34" charset="0"/>
            </a:endParaRPr>
          </a:p>
        </p:txBody>
      </p:sp>
      <p:sp>
        <p:nvSpPr>
          <p:cNvPr id="7" name="CuadroTexto 6">
            <a:extLst>
              <a:ext uri="{FF2B5EF4-FFF2-40B4-BE49-F238E27FC236}">
                <a16:creationId xmlns:a16="http://schemas.microsoft.com/office/drawing/2014/main" id="{044CF6DE-4E11-7868-53E3-9F486144943E}"/>
              </a:ext>
            </a:extLst>
          </p:cNvPr>
          <p:cNvSpPr txBox="1"/>
          <p:nvPr/>
        </p:nvSpPr>
        <p:spPr>
          <a:xfrm>
            <a:off x="2133600" y="847743"/>
            <a:ext cx="4572000" cy="369332"/>
          </a:xfrm>
          <a:prstGeom prst="rect">
            <a:avLst/>
          </a:prstGeom>
          <a:noFill/>
        </p:spPr>
        <p:txBody>
          <a:bodyPr wrap="square">
            <a:spAutoFit/>
          </a:bodyPr>
          <a:lstStyle/>
          <a:p>
            <a:pPr algn="ctr"/>
            <a:r>
              <a:rPr lang="es-CO" sz="1800" b="1" dirty="0">
                <a:solidFill>
                  <a:srgbClr val="002060"/>
                </a:solidFill>
                <a:effectLst>
                  <a:innerShdw blurRad="63500" dist="50800" dir="13500000">
                    <a:prstClr val="black">
                      <a:alpha val="50000"/>
                    </a:prstClr>
                  </a:innerShdw>
                </a:effectLst>
                <a:latin typeface="Arial Narrow" panose="020B0606020202030204" pitchFamily="34" charset="0"/>
              </a:rPr>
              <a:t>Presupuesto de Inversión – Vigencia 2026</a:t>
            </a:r>
          </a:p>
        </p:txBody>
      </p:sp>
      <p:sp>
        <p:nvSpPr>
          <p:cNvPr id="4" name="CuadroTexto 3">
            <a:extLst>
              <a:ext uri="{FF2B5EF4-FFF2-40B4-BE49-F238E27FC236}">
                <a16:creationId xmlns:a16="http://schemas.microsoft.com/office/drawing/2014/main" id="{D61A01C7-F274-AFFF-973D-E224C04ADE3E}"/>
              </a:ext>
            </a:extLst>
          </p:cNvPr>
          <p:cNvSpPr txBox="1"/>
          <p:nvPr/>
        </p:nvSpPr>
        <p:spPr>
          <a:xfrm>
            <a:off x="6019800" y="4784725"/>
            <a:ext cx="2971800" cy="461665"/>
          </a:xfrm>
          <a:prstGeom prst="rect">
            <a:avLst/>
          </a:prstGeom>
          <a:noFill/>
        </p:spPr>
        <p:txBody>
          <a:bodyPr wrap="square">
            <a:spAutoFit/>
          </a:bodyPr>
          <a:lstStyle/>
          <a:p>
            <a:r>
              <a:rPr lang="es-ES" sz="1200" b="1" dirty="0">
                <a:solidFill>
                  <a:schemeClr val="bg1"/>
                </a:solidFill>
              </a:rPr>
              <a:t>VIGENCIA 2026</a:t>
            </a:r>
          </a:p>
          <a:p>
            <a:endParaRPr lang="es-CO" sz="1200" b="1" dirty="0"/>
          </a:p>
        </p:txBody>
      </p:sp>
    </p:spTree>
    <p:extLst>
      <p:ext uri="{BB962C8B-B14F-4D97-AF65-F5344CB8AC3E}">
        <p14:creationId xmlns:p14="http://schemas.microsoft.com/office/powerpoint/2010/main" val="238433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AFEAE-1C6C-D719-A33A-D2DC42E41009}"/>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69A2D5FD-4242-340E-BC9B-1604AFC0F433}"/>
              </a:ext>
            </a:extLst>
          </p:cNvPr>
          <p:cNvSpPr txBox="1"/>
          <p:nvPr/>
        </p:nvSpPr>
        <p:spPr>
          <a:xfrm>
            <a:off x="1981200" y="710292"/>
            <a:ext cx="4648200" cy="307777"/>
          </a:xfrm>
          <a:prstGeom prst="rect">
            <a:avLst/>
          </a:prstGeom>
          <a:noFill/>
        </p:spPr>
        <p:txBody>
          <a:bodyPr wrap="square">
            <a:spAutoFit/>
          </a:bodyPr>
          <a:lstStyle/>
          <a:p>
            <a:pPr algn="ctr"/>
            <a:r>
              <a:rPr lang="es-ES" sz="1400" b="1" dirty="0">
                <a:latin typeface="Arial Narrow" panose="020B0606020202030204" pitchFamily="34" charset="0"/>
              </a:rPr>
              <a:t>Asignación Presupuestal INS – Vigencia 2026</a:t>
            </a:r>
            <a:endParaRPr lang="es-CO" sz="1400" b="1" dirty="0">
              <a:latin typeface="Arial Narrow" panose="020B0606020202030204" pitchFamily="34" charset="0"/>
            </a:endParaRPr>
          </a:p>
        </p:txBody>
      </p:sp>
      <p:sp>
        <p:nvSpPr>
          <p:cNvPr id="6" name="CuadroTexto 5">
            <a:extLst>
              <a:ext uri="{FF2B5EF4-FFF2-40B4-BE49-F238E27FC236}">
                <a16:creationId xmlns:a16="http://schemas.microsoft.com/office/drawing/2014/main" id="{84DBA053-B02E-D26B-A22E-E265B06F79EB}"/>
              </a:ext>
            </a:extLst>
          </p:cNvPr>
          <p:cNvSpPr txBox="1"/>
          <p:nvPr/>
        </p:nvSpPr>
        <p:spPr>
          <a:xfrm>
            <a:off x="0" y="4708525"/>
            <a:ext cx="4724400"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200" b="1" dirty="0">
                <a:solidFill>
                  <a:schemeClr val="bg1"/>
                </a:solidFill>
              </a:rPr>
              <a:t>PRESUPUESTO DE INVERSIÓN </a:t>
            </a:r>
            <a:endParaRPr lang="es-CO" sz="1200" b="1" dirty="0">
              <a:solidFill>
                <a:schemeClr val="bg1"/>
              </a:solidFill>
            </a:endParaRPr>
          </a:p>
        </p:txBody>
      </p:sp>
      <p:sp>
        <p:nvSpPr>
          <p:cNvPr id="8" name="CuadroTexto 7">
            <a:extLst>
              <a:ext uri="{FF2B5EF4-FFF2-40B4-BE49-F238E27FC236}">
                <a16:creationId xmlns:a16="http://schemas.microsoft.com/office/drawing/2014/main" id="{82BF69EE-4C41-BC5C-83B1-2BC21DB63866}"/>
              </a:ext>
            </a:extLst>
          </p:cNvPr>
          <p:cNvSpPr txBox="1"/>
          <p:nvPr/>
        </p:nvSpPr>
        <p:spPr>
          <a:xfrm>
            <a:off x="6019800" y="4784725"/>
            <a:ext cx="2971800" cy="461665"/>
          </a:xfrm>
          <a:prstGeom prst="rect">
            <a:avLst/>
          </a:prstGeom>
          <a:noFill/>
        </p:spPr>
        <p:txBody>
          <a:bodyPr wrap="square">
            <a:spAutoFit/>
          </a:bodyPr>
          <a:lstStyle/>
          <a:p>
            <a:r>
              <a:rPr lang="es-ES" sz="1200" b="1" dirty="0">
                <a:solidFill>
                  <a:schemeClr val="bg1"/>
                </a:solidFill>
              </a:rPr>
              <a:t>VIGENCIA 2026</a:t>
            </a:r>
          </a:p>
          <a:p>
            <a:endParaRPr lang="es-CO" sz="1200" b="1" dirty="0"/>
          </a:p>
        </p:txBody>
      </p:sp>
      <p:graphicFrame>
        <p:nvGraphicFramePr>
          <p:cNvPr id="9" name="Tabla 8">
            <a:extLst>
              <a:ext uri="{FF2B5EF4-FFF2-40B4-BE49-F238E27FC236}">
                <a16:creationId xmlns:a16="http://schemas.microsoft.com/office/drawing/2014/main" id="{922EC049-01A1-6352-947B-F22B85D2B539}"/>
              </a:ext>
            </a:extLst>
          </p:cNvPr>
          <p:cNvGraphicFramePr>
            <a:graphicFrameLocks noGrp="1"/>
          </p:cNvGraphicFramePr>
          <p:nvPr/>
        </p:nvGraphicFramePr>
        <p:xfrm>
          <a:off x="2514600" y="3673466"/>
          <a:ext cx="3923211" cy="600510"/>
        </p:xfrm>
        <a:graphic>
          <a:graphicData uri="http://schemas.openxmlformats.org/drawingml/2006/table">
            <a:tbl>
              <a:tblPr/>
              <a:tblGrid>
                <a:gridCol w="1103811">
                  <a:extLst>
                    <a:ext uri="{9D8B030D-6E8A-4147-A177-3AD203B41FA5}">
                      <a16:colId xmlns:a16="http://schemas.microsoft.com/office/drawing/2014/main" val="3043265095"/>
                    </a:ext>
                  </a:extLst>
                </a:gridCol>
                <a:gridCol w="914400">
                  <a:extLst>
                    <a:ext uri="{9D8B030D-6E8A-4147-A177-3AD203B41FA5}">
                      <a16:colId xmlns:a16="http://schemas.microsoft.com/office/drawing/2014/main" val="2639292891"/>
                    </a:ext>
                  </a:extLst>
                </a:gridCol>
                <a:gridCol w="838200">
                  <a:extLst>
                    <a:ext uri="{9D8B030D-6E8A-4147-A177-3AD203B41FA5}">
                      <a16:colId xmlns:a16="http://schemas.microsoft.com/office/drawing/2014/main" val="880483829"/>
                    </a:ext>
                  </a:extLst>
                </a:gridCol>
                <a:gridCol w="1066800">
                  <a:extLst>
                    <a:ext uri="{9D8B030D-6E8A-4147-A177-3AD203B41FA5}">
                      <a16:colId xmlns:a16="http://schemas.microsoft.com/office/drawing/2014/main" val="4156599142"/>
                    </a:ext>
                  </a:extLst>
                </a:gridCol>
              </a:tblGrid>
              <a:tr h="300255">
                <a:tc>
                  <a:txBody>
                    <a:bodyPr/>
                    <a:lstStyle/>
                    <a:p>
                      <a:pPr algn="ctr" fontAlgn="ctr">
                        <a:buNone/>
                      </a:pPr>
                      <a:r>
                        <a:rPr lang="es-CO" sz="700" b="1" i="0" u="none" strike="noStrike" dirty="0">
                          <a:solidFill>
                            <a:srgbClr val="000000"/>
                          </a:solidFill>
                          <a:effectLst/>
                          <a:latin typeface="Aptos Narrow" panose="020B0004020202020204" pitchFamily="34" charset="0"/>
                        </a:rPr>
                        <a:t>PGN</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1" i="0" u="none" strike="noStrike" dirty="0">
                          <a:solidFill>
                            <a:srgbClr val="000000"/>
                          </a:solidFill>
                          <a:effectLst/>
                          <a:latin typeface="Aptos Narrow" panose="020B0004020202020204" pitchFamily="34" charset="0"/>
                        </a:rPr>
                        <a:t>Nación</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1" i="0" u="none" strike="noStrike" dirty="0">
                          <a:solidFill>
                            <a:srgbClr val="000000"/>
                          </a:solidFill>
                          <a:effectLst/>
                          <a:latin typeface="Aptos Narrow" panose="020B0004020202020204" pitchFamily="34" charset="0"/>
                        </a:rPr>
                        <a:t>Propios</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1" i="0" u="none" strike="noStrike" dirty="0">
                          <a:solidFill>
                            <a:srgbClr val="000000"/>
                          </a:solidFill>
                          <a:effectLst/>
                          <a:latin typeface="Aptos Narrow" panose="020B0004020202020204" pitchFamily="34" charset="0"/>
                        </a:rPr>
                        <a:t>Asignación Inicial</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0421046"/>
                  </a:ext>
                </a:extLst>
              </a:tr>
              <a:tr h="300255">
                <a:tc>
                  <a:txBody>
                    <a:bodyPr/>
                    <a:lstStyle/>
                    <a:p>
                      <a:pPr algn="ctr" fontAlgn="ctr">
                        <a:buNone/>
                      </a:pPr>
                      <a:r>
                        <a:rPr lang="es-CO" sz="700" b="0" i="0" u="none" strike="noStrike">
                          <a:solidFill>
                            <a:srgbClr val="000000"/>
                          </a:solidFill>
                          <a:effectLst/>
                          <a:latin typeface="Aptos Narrow" panose="020B0004020202020204" pitchFamily="34" charset="0"/>
                        </a:rPr>
                        <a:t>Instituto Nacional de Salud</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0" i="0" u="none" strike="noStrike" dirty="0">
                          <a:solidFill>
                            <a:srgbClr val="000000"/>
                          </a:solidFill>
                          <a:effectLst/>
                          <a:latin typeface="Aptos Narrow" panose="020B0004020202020204" pitchFamily="34" charset="0"/>
                        </a:rPr>
                        <a:t> $ 31.500.000.000 </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0" i="0" u="none" strike="noStrike" dirty="0">
                          <a:solidFill>
                            <a:srgbClr val="000000"/>
                          </a:solidFill>
                          <a:effectLst/>
                          <a:latin typeface="Aptos Narrow" panose="020B0004020202020204" pitchFamily="34" charset="0"/>
                        </a:rPr>
                        <a:t> $ 26.263.576.000 </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700" b="0" i="0" u="none" strike="noStrike" dirty="0">
                          <a:solidFill>
                            <a:srgbClr val="000000"/>
                          </a:solidFill>
                          <a:effectLst/>
                          <a:latin typeface="Aptos Narrow" panose="020B0004020202020204" pitchFamily="34" charset="0"/>
                        </a:rPr>
                        <a:t> $ 57.763.576.000 </a:t>
                      </a:r>
                    </a:p>
                  </a:txBody>
                  <a:tcPr marL="7506" marR="7506" marT="7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7213305"/>
                  </a:ext>
                </a:extLst>
              </a:tr>
            </a:tbl>
          </a:graphicData>
        </a:graphic>
      </p:graphicFrame>
      <p:graphicFrame>
        <p:nvGraphicFramePr>
          <p:cNvPr id="2" name="Gráfico 1">
            <a:extLst>
              <a:ext uri="{FF2B5EF4-FFF2-40B4-BE49-F238E27FC236}">
                <a16:creationId xmlns:a16="http://schemas.microsoft.com/office/drawing/2014/main" id="{2EB54010-8FD7-8056-32FE-5599E041DEE2}"/>
              </a:ext>
            </a:extLst>
          </p:cNvPr>
          <p:cNvGraphicFramePr>
            <a:graphicFrameLocks/>
          </p:cNvGraphicFramePr>
          <p:nvPr/>
        </p:nvGraphicFramePr>
        <p:xfrm>
          <a:off x="1371600" y="1139709"/>
          <a:ext cx="5715000" cy="2425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716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6828-9F3D-851A-DA97-D5192F34A361}"/>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C5E7BAE9-D9B8-A5C6-5778-00C7668A8093}"/>
              </a:ext>
            </a:extLst>
          </p:cNvPr>
          <p:cNvSpPr txBox="1"/>
          <p:nvPr/>
        </p:nvSpPr>
        <p:spPr>
          <a:xfrm>
            <a:off x="5334000" y="4749193"/>
            <a:ext cx="3810000" cy="307777"/>
          </a:xfrm>
          <a:prstGeom prst="rect">
            <a:avLst/>
          </a:prstGeom>
          <a:noFill/>
        </p:spPr>
        <p:txBody>
          <a:bodyPr wrap="square">
            <a:spAutoFit/>
          </a:bodyPr>
          <a:lstStyle/>
          <a:p>
            <a:pPr algn="ctr"/>
            <a:r>
              <a:rPr lang="es-CO" sz="1400" b="1" i="0" dirty="0">
                <a:solidFill>
                  <a:schemeClr val="bg1"/>
                </a:solidFill>
                <a:latin typeface="Calibri" panose="020F0502020204030204" pitchFamily="34" charset="0"/>
              </a:rPr>
              <a:t>VIGENCIA 2026</a:t>
            </a:r>
            <a:endParaRPr lang="es-CO" sz="1400" b="1" dirty="0">
              <a:solidFill>
                <a:schemeClr val="bg1"/>
              </a:solidFill>
            </a:endParaRPr>
          </a:p>
        </p:txBody>
      </p:sp>
      <p:sp>
        <p:nvSpPr>
          <p:cNvPr id="15" name="CuadroTexto 14">
            <a:extLst>
              <a:ext uri="{FF2B5EF4-FFF2-40B4-BE49-F238E27FC236}">
                <a16:creationId xmlns:a16="http://schemas.microsoft.com/office/drawing/2014/main" id="{7EBEF09A-E114-041D-F443-8AC74405E2FA}"/>
              </a:ext>
            </a:extLst>
          </p:cNvPr>
          <p:cNvSpPr txBox="1"/>
          <p:nvPr/>
        </p:nvSpPr>
        <p:spPr>
          <a:xfrm>
            <a:off x="144674" y="4711963"/>
            <a:ext cx="4724400"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MX" sz="1400" b="1" dirty="0">
                <a:solidFill>
                  <a:schemeClr val="bg1"/>
                </a:solidFill>
              </a:rPr>
              <a:t>PRESUPUESTO DE INVERSIÓN </a:t>
            </a:r>
            <a:endParaRPr lang="es-CO" sz="1400" b="1" dirty="0">
              <a:solidFill>
                <a:schemeClr val="bg1"/>
              </a:solidFill>
            </a:endParaRPr>
          </a:p>
        </p:txBody>
      </p:sp>
      <p:sp>
        <p:nvSpPr>
          <p:cNvPr id="2" name="CuadroTexto 1">
            <a:extLst>
              <a:ext uri="{FF2B5EF4-FFF2-40B4-BE49-F238E27FC236}">
                <a16:creationId xmlns:a16="http://schemas.microsoft.com/office/drawing/2014/main" id="{A01BAFDF-4C4C-C1BC-AFFD-434F8CE4A47C}"/>
              </a:ext>
            </a:extLst>
          </p:cNvPr>
          <p:cNvSpPr txBox="1"/>
          <p:nvPr/>
        </p:nvSpPr>
        <p:spPr>
          <a:xfrm>
            <a:off x="1043164" y="600467"/>
            <a:ext cx="6896100" cy="523220"/>
          </a:xfrm>
          <a:prstGeom prst="rect">
            <a:avLst/>
          </a:prstGeom>
          <a:noFill/>
        </p:spPr>
        <p:txBody>
          <a:bodyPr wrap="square" rtlCol="0">
            <a:spAutoFit/>
          </a:bodyPr>
          <a:lstStyle/>
          <a:p>
            <a:pPr algn="ctr"/>
            <a:r>
              <a:rPr lang="es-ES" sz="1400" b="1" dirty="0">
                <a:latin typeface="Arial Narrow" panose="020B0606020202030204" pitchFamily="34" charset="0"/>
              </a:rPr>
              <a:t>Asignación Presupuestal por Proyectos Registrados en el Banco de Proyectos de Inversión Nacional (BPIN) – Vigencia 2026</a:t>
            </a:r>
            <a:endParaRPr lang="es-CO" sz="1400" b="1" dirty="0">
              <a:latin typeface="Arial Narrow" panose="020B0606020202030204" pitchFamily="34" charset="0"/>
            </a:endParaRPr>
          </a:p>
        </p:txBody>
      </p:sp>
      <p:graphicFrame>
        <p:nvGraphicFramePr>
          <p:cNvPr id="4" name="Tabla 3">
            <a:extLst>
              <a:ext uri="{FF2B5EF4-FFF2-40B4-BE49-F238E27FC236}">
                <a16:creationId xmlns:a16="http://schemas.microsoft.com/office/drawing/2014/main" id="{F2CB6D12-3FC4-E577-675B-21399F31CDCF}"/>
              </a:ext>
            </a:extLst>
          </p:cNvPr>
          <p:cNvGraphicFramePr>
            <a:graphicFrameLocks noGrp="1"/>
          </p:cNvGraphicFramePr>
          <p:nvPr/>
        </p:nvGraphicFramePr>
        <p:xfrm>
          <a:off x="1143000" y="1123687"/>
          <a:ext cx="6476998" cy="3353097"/>
        </p:xfrm>
        <a:graphic>
          <a:graphicData uri="http://schemas.openxmlformats.org/drawingml/2006/table">
            <a:tbl>
              <a:tblPr/>
              <a:tblGrid>
                <a:gridCol w="969785">
                  <a:extLst>
                    <a:ext uri="{9D8B030D-6E8A-4147-A177-3AD203B41FA5}">
                      <a16:colId xmlns:a16="http://schemas.microsoft.com/office/drawing/2014/main" val="1395950375"/>
                    </a:ext>
                  </a:extLst>
                </a:gridCol>
                <a:gridCol w="2271016">
                  <a:extLst>
                    <a:ext uri="{9D8B030D-6E8A-4147-A177-3AD203B41FA5}">
                      <a16:colId xmlns:a16="http://schemas.microsoft.com/office/drawing/2014/main" val="3176481865"/>
                    </a:ext>
                  </a:extLst>
                </a:gridCol>
                <a:gridCol w="724270">
                  <a:extLst>
                    <a:ext uri="{9D8B030D-6E8A-4147-A177-3AD203B41FA5}">
                      <a16:colId xmlns:a16="http://schemas.microsoft.com/office/drawing/2014/main" val="732524651"/>
                    </a:ext>
                  </a:extLst>
                </a:gridCol>
                <a:gridCol w="754960">
                  <a:extLst>
                    <a:ext uri="{9D8B030D-6E8A-4147-A177-3AD203B41FA5}">
                      <a16:colId xmlns:a16="http://schemas.microsoft.com/office/drawing/2014/main" val="535536147"/>
                    </a:ext>
                  </a:extLst>
                </a:gridCol>
                <a:gridCol w="557012">
                  <a:extLst>
                    <a:ext uri="{9D8B030D-6E8A-4147-A177-3AD203B41FA5}">
                      <a16:colId xmlns:a16="http://schemas.microsoft.com/office/drawing/2014/main" val="919516455"/>
                    </a:ext>
                  </a:extLst>
                </a:gridCol>
                <a:gridCol w="598443">
                  <a:extLst>
                    <a:ext uri="{9D8B030D-6E8A-4147-A177-3AD203B41FA5}">
                      <a16:colId xmlns:a16="http://schemas.microsoft.com/office/drawing/2014/main" val="482953145"/>
                    </a:ext>
                  </a:extLst>
                </a:gridCol>
                <a:gridCol w="601512">
                  <a:extLst>
                    <a:ext uri="{9D8B030D-6E8A-4147-A177-3AD203B41FA5}">
                      <a16:colId xmlns:a16="http://schemas.microsoft.com/office/drawing/2014/main" val="2002535168"/>
                    </a:ext>
                  </a:extLst>
                </a:gridCol>
              </a:tblGrid>
              <a:tr h="79685">
                <a:tc rowSpan="2">
                  <a:txBody>
                    <a:bodyPr/>
                    <a:lstStyle/>
                    <a:p>
                      <a:pPr algn="ctr" fontAlgn="ctr">
                        <a:buNone/>
                      </a:pPr>
                      <a:r>
                        <a:rPr lang="es-CO" sz="600" b="1" i="0" u="none" strike="noStrike" dirty="0">
                          <a:solidFill>
                            <a:srgbClr val="FFFFFF"/>
                          </a:solidFill>
                          <a:effectLst/>
                          <a:latin typeface="Calibri" panose="020F0502020204030204" pitchFamily="34" charset="0"/>
                        </a:rPr>
                        <a:t>Código BPIN</a:t>
                      </a:r>
                    </a:p>
                  </a:txBody>
                  <a:tcPr marL="3795" marR="3795" marT="3795" marB="0" anchor="ctr">
                    <a:lnL>
                      <a:noFill/>
                    </a:lnL>
                    <a:lnR>
                      <a:noFill/>
                    </a:lnR>
                    <a:lnT w="6350" cap="flat" cmpd="sng" algn="ctr">
                      <a:solidFill>
                        <a:srgbClr val="76933C"/>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rowSpan="2">
                  <a:txBody>
                    <a:bodyPr/>
                    <a:lstStyle/>
                    <a:p>
                      <a:pPr algn="ctr" fontAlgn="ctr">
                        <a:buNone/>
                      </a:pPr>
                      <a:r>
                        <a:rPr lang="es-CO" sz="600" b="1" i="0" u="none" strike="noStrike" dirty="0" err="1">
                          <a:solidFill>
                            <a:srgbClr val="FFFFFF"/>
                          </a:solidFill>
                          <a:effectLst/>
                          <a:latin typeface="Calibri" panose="020F0502020204030204" pitchFamily="34" charset="0"/>
                        </a:rPr>
                        <a:t>NombreProyecto</a:t>
                      </a:r>
                      <a:endParaRPr lang="es-CO" sz="600" b="1" i="0" u="none" strike="noStrike" dirty="0">
                        <a:solidFill>
                          <a:srgbClr val="FFFFFF"/>
                        </a:solidFill>
                        <a:effectLst/>
                        <a:latin typeface="Calibri" panose="020F0502020204030204" pitchFamily="34" charset="0"/>
                      </a:endParaRPr>
                    </a:p>
                  </a:txBody>
                  <a:tcPr marL="3795" marR="3795" marT="3795" marB="0" anchor="ctr">
                    <a:lnL>
                      <a:noFill/>
                    </a:lnL>
                    <a:lnR>
                      <a:noFill/>
                    </a:lnR>
                    <a:lnT w="6350" cap="flat" cmpd="sng" algn="ctr">
                      <a:solidFill>
                        <a:srgbClr val="76933C"/>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rowSpan="2">
                  <a:txBody>
                    <a:bodyPr/>
                    <a:lstStyle/>
                    <a:p>
                      <a:pPr algn="ctr" fontAlgn="ctr">
                        <a:buNone/>
                      </a:pPr>
                      <a:r>
                        <a:rPr lang="es-CO" sz="600" b="1" i="0" u="none" strike="noStrike">
                          <a:solidFill>
                            <a:srgbClr val="FFFFFF"/>
                          </a:solidFill>
                          <a:effectLst/>
                          <a:latin typeface="Calibri" panose="020F0502020204030204" pitchFamily="34" charset="0"/>
                        </a:rPr>
                        <a:t>Código Presupuestal</a:t>
                      </a:r>
                    </a:p>
                  </a:txBody>
                  <a:tcPr marL="3795" marR="3795" marT="3795" marB="0" anchor="ctr">
                    <a:lnL>
                      <a:noFill/>
                    </a:lnL>
                    <a:lnR w="6350" cap="flat" cmpd="sng" algn="ctr">
                      <a:solidFill>
                        <a:srgbClr val="000000"/>
                      </a:solidFill>
                      <a:prstDash val="solid"/>
                      <a:round/>
                      <a:headEnd type="none" w="med" len="med"/>
                      <a:tailEnd type="none" w="med" len="med"/>
                    </a:lnR>
                    <a:lnT w="6350" cap="flat" cmpd="sng" algn="ctr">
                      <a:solidFill>
                        <a:srgbClr val="76933C"/>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a:txBody>
                    <a:bodyPr/>
                    <a:lstStyle/>
                    <a:p>
                      <a:pPr algn="ctr" fontAlgn="b">
                        <a:buNone/>
                      </a:pPr>
                      <a:r>
                        <a:rPr lang="es-CO" sz="500" b="1" i="0" u="none" strike="noStrike">
                          <a:solidFill>
                            <a:srgbClr val="FFFFFF"/>
                          </a:solidFill>
                          <a:effectLst/>
                          <a:latin typeface="Calibri" panose="020F0502020204030204" pitchFamily="34" charset="0"/>
                        </a:rPr>
                        <a:t>NACIÓN</a:t>
                      </a:r>
                    </a:p>
                  </a:txBody>
                  <a:tcPr marL="3795" marR="3795" marT="3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gridSpan="2">
                  <a:txBody>
                    <a:bodyPr/>
                    <a:lstStyle/>
                    <a:p>
                      <a:pPr algn="ctr" fontAlgn="b">
                        <a:buNone/>
                      </a:pPr>
                      <a:r>
                        <a:rPr lang="es-CO" sz="500" b="1" i="0" u="none" strike="noStrike">
                          <a:solidFill>
                            <a:srgbClr val="FFFFFF"/>
                          </a:solidFill>
                          <a:effectLst/>
                          <a:latin typeface="Calibri" panose="020F0502020204030204" pitchFamily="34" charset="0"/>
                        </a:rPr>
                        <a:t> PROPIOS</a:t>
                      </a:r>
                    </a:p>
                  </a:txBody>
                  <a:tcPr marL="3795" marR="3795" marT="3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hMerge="1">
                  <a:txBody>
                    <a:bodyPr/>
                    <a:lstStyle/>
                    <a:p>
                      <a:endParaRPr lang="es-CO"/>
                    </a:p>
                  </a:txBody>
                  <a:tcPr/>
                </a:tc>
                <a:tc rowSpan="2">
                  <a:txBody>
                    <a:bodyPr/>
                    <a:lstStyle/>
                    <a:p>
                      <a:pPr algn="ctr" fontAlgn="ctr">
                        <a:buNone/>
                      </a:pPr>
                      <a:r>
                        <a:rPr lang="es-CO" sz="600" b="1" i="0" u="none" strike="noStrike">
                          <a:solidFill>
                            <a:srgbClr val="FFFFFF"/>
                          </a:solidFill>
                          <a:effectLst/>
                          <a:latin typeface="Calibri" panose="020F0502020204030204" pitchFamily="34" charset="0"/>
                        </a:rPr>
                        <a:t>Total general</a:t>
                      </a:r>
                    </a:p>
                  </a:txBody>
                  <a:tcPr marL="3795" marR="3795" marT="3795" marB="0" anchor="ctr">
                    <a:lnL w="6350" cap="flat" cmpd="sng" algn="ctr">
                      <a:solidFill>
                        <a:srgbClr val="000000"/>
                      </a:solidFill>
                      <a:prstDash val="solid"/>
                      <a:round/>
                      <a:headEnd type="none" w="med" len="med"/>
                      <a:tailEnd type="none" w="med" len="med"/>
                    </a:lnL>
                    <a:lnR>
                      <a:noFill/>
                    </a:lnR>
                    <a:lnT w="6350" cap="flat" cmpd="sng" algn="ctr">
                      <a:solidFill>
                        <a:srgbClr val="76933C"/>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extLst>
                  <a:ext uri="{0D108BD9-81ED-4DB2-BD59-A6C34878D82A}">
                    <a16:rowId xmlns:a16="http://schemas.microsoft.com/office/drawing/2014/main" val="1023305246"/>
                  </a:ext>
                </a:extLst>
              </a:tr>
              <a:tr h="79685">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b">
                        <a:buNone/>
                      </a:pPr>
                      <a:r>
                        <a:rPr lang="es-CO" sz="600" b="1" i="0" u="none" strike="noStrike">
                          <a:solidFill>
                            <a:srgbClr val="FFFFFF"/>
                          </a:solidFill>
                          <a:effectLst/>
                          <a:latin typeface="Calibri" panose="020F0502020204030204" pitchFamily="34" charset="0"/>
                        </a:rPr>
                        <a:t>10</a:t>
                      </a:r>
                    </a:p>
                  </a:txBody>
                  <a:tcPr marL="3795" marR="3795" marT="3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a:txBody>
                    <a:bodyPr/>
                    <a:lstStyle/>
                    <a:p>
                      <a:pPr algn="ctr" fontAlgn="b">
                        <a:buNone/>
                      </a:pPr>
                      <a:r>
                        <a:rPr lang="es-CO" sz="600" b="1" i="0" u="none" strike="noStrike">
                          <a:solidFill>
                            <a:srgbClr val="FFFFFF"/>
                          </a:solidFill>
                          <a:effectLst/>
                          <a:latin typeface="Calibri" panose="020F0502020204030204" pitchFamily="34" charset="0"/>
                        </a:rPr>
                        <a:t>20</a:t>
                      </a:r>
                    </a:p>
                  </a:txBody>
                  <a:tcPr marL="3795" marR="3795" marT="3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a:txBody>
                    <a:bodyPr/>
                    <a:lstStyle/>
                    <a:p>
                      <a:pPr algn="ctr" fontAlgn="b">
                        <a:buNone/>
                      </a:pPr>
                      <a:r>
                        <a:rPr lang="es-CO" sz="600" b="1" i="0" u="none" strike="noStrike">
                          <a:solidFill>
                            <a:srgbClr val="FFFFFF"/>
                          </a:solidFill>
                          <a:effectLst/>
                          <a:latin typeface="Calibri" panose="020F0502020204030204" pitchFamily="34" charset="0"/>
                        </a:rPr>
                        <a:t>21</a:t>
                      </a:r>
                    </a:p>
                  </a:txBody>
                  <a:tcPr marL="3795" marR="3795" marT="3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0504D"/>
                    </a:solidFill>
                  </a:tcPr>
                </a:tc>
                <a:tc vMerge="1">
                  <a:txBody>
                    <a:bodyPr/>
                    <a:lstStyle/>
                    <a:p>
                      <a:endParaRPr lang="es-CO"/>
                    </a:p>
                  </a:txBody>
                  <a:tcPr/>
                </a:tc>
                <a:extLst>
                  <a:ext uri="{0D108BD9-81ED-4DB2-BD59-A6C34878D82A}">
                    <a16:rowId xmlns:a16="http://schemas.microsoft.com/office/drawing/2014/main" val="817026612"/>
                  </a:ext>
                </a:extLst>
              </a:tr>
              <a:tr h="159370">
                <a:tc>
                  <a:txBody>
                    <a:bodyPr/>
                    <a:lstStyle/>
                    <a:p>
                      <a:pPr algn="l" fontAlgn="b">
                        <a:buNone/>
                      </a:pPr>
                      <a:r>
                        <a:rPr lang="es-CO" sz="600" b="1" i="0" u="none" strike="noStrike">
                          <a:solidFill>
                            <a:srgbClr val="000000"/>
                          </a:solidFill>
                          <a:effectLst/>
                          <a:latin typeface="Calibri" panose="020F0502020204030204" pitchFamily="34" charset="0"/>
                        </a:rPr>
                        <a:t>2017011000376</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dirty="0">
                          <a:solidFill>
                            <a:srgbClr val="000000"/>
                          </a:solidFill>
                          <a:effectLst/>
                          <a:latin typeface="Calibri" panose="020F0502020204030204" pitchFamily="34" charset="0"/>
                        </a:rPr>
                        <a:t>MEJORAMIENTO DE LA SITUACIÓN NUTRICIONAL DE LA POBLACIÓN  A NIVEL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1901-0300-0014</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387.181.708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56.803.807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266.014.485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710.000.000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651475065"/>
                  </a:ext>
                </a:extLst>
              </a:tr>
              <a:tr h="159370">
                <a:tc>
                  <a:txBody>
                    <a:bodyPr/>
                    <a:lstStyle/>
                    <a:p>
                      <a:pPr algn="l" fontAlgn="b">
                        <a:buNone/>
                      </a:pPr>
                      <a:r>
                        <a:rPr lang="es-CO" sz="600" b="1" i="0" u="none" strike="noStrike">
                          <a:solidFill>
                            <a:srgbClr val="000000"/>
                          </a:solidFill>
                          <a:effectLst/>
                          <a:latin typeface="Calibri" panose="020F0502020204030204" pitchFamily="34" charset="0"/>
                        </a:rPr>
                        <a:t>2017011000377</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INVESTIGACIÓN EN SALUD PÚBLICA Y BIOMEDICINA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1901-0300-0017</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2.126.772.762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312.020.912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1.461.206.326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3.900.000.000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636624901"/>
                  </a:ext>
                </a:extLst>
              </a:tr>
              <a:tr h="239054">
                <a:tc>
                  <a:txBody>
                    <a:bodyPr/>
                    <a:lstStyle/>
                    <a:p>
                      <a:pPr algn="l" fontAlgn="b">
                        <a:buNone/>
                      </a:pPr>
                      <a:r>
                        <a:rPr lang="es-CO" sz="600" b="1" i="0" u="none" strike="noStrike">
                          <a:solidFill>
                            <a:srgbClr val="000000"/>
                          </a:solidFill>
                          <a:effectLst/>
                          <a:latin typeface="Calibri" panose="020F0502020204030204" pitchFamily="34" charset="0"/>
                        </a:rPr>
                        <a:t>2017011000381</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DEL ANÁLISIS DE INFORMACIÓN EN SALUD PARA LA TOMA DE DECISIONES EN EL ÁMBITO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1901-0300-0015</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517.906.796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75.982.612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355.829.592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949.719.000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3917766513"/>
                  </a:ext>
                </a:extLst>
              </a:tr>
              <a:tr h="239054">
                <a:tc>
                  <a:txBody>
                    <a:bodyPr/>
                    <a:lstStyle/>
                    <a:p>
                      <a:pPr algn="l" fontAlgn="b">
                        <a:buNone/>
                      </a:pPr>
                      <a:r>
                        <a:rPr lang="es-CO" sz="600" b="1" i="0" u="none" strike="noStrike">
                          <a:solidFill>
                            <a:srgbClr val="000000"/>
                          </a:solidFill>
                          <a:effectLst/>
                          <a:latin typeface="Calibri" panose="020F0502020204030204" pitchFamily="34" charset="0"/>
                        </a:rPr>
                        <a:t>2017011000382</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INSTITUCIONAL EN TECNOLOGÍAS DE INFORMACIÓN Y COMUNICACIONES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1999-0300-0005</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4.308.078.157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632.042.361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2.959.879.482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7.900.000.000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1759388382"/>
                  </a:ext>
                </a:extLst>
              </a:tr>
              <a:tr h="318739">
                <a:tc>
                  <a:txBody>
                    <a:bodyPr/>
                    <a:lstStyle/>
                    <a:p>
                      <a:pPr algn="l" fontAlgn="b">
                        <a:buNone/>
                      </a:pPr>
                      <a:r>
                        <a:rPr lang="es-CO" sz="600" b="1" i="0" u="none" strike="noStrike">
                          <a:solidFill>
                            <a:srgbClr val="000000"/>
                          </a:solidFill>
                          <a:effectLst/>
                          <a:latin typeface="Calibri" panose="020F0502020204030204" pitchFamily="34" charset="0"/>
                        </a:rPr>
                        <a:t>2017011000383</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 LA CAPACIDAD RESOLUTIVA DEL  LABORATORIO NACIONAL DE REFERENCIA Y REDES DE LABORATORIOS DE SALUD PÚBLICA.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1901-0300-0013</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5.889.524.569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864.057.911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4.046.417.520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10.800.000.000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374975587"/>
                  </a:ext>
                </a:extLst>
              </a:tr>
              <a:tr h="318739">
                <a:tc>
                  <a:txBody>
                    <a:bodyPr/>
                    <a:lstStyle/>
                    <a:p>
                      <a:pPr algn="l" fontAlgn="b">
                        <a:buNone/>
                      </a:pPr>
                      <a:r>
                        <a:rPr lang="es-CO" sz="600" b="1" i="0" u="none" strike="noStrike">
                          <a:solidFill>
                            <a:srgbClr val="000000"/>
                          </a:solidFill>
                          <a:effectLst/>
                          <a:latin typeface="Calibri" panose="020F0502020204030204" pitchFamily="34" charset="0"/>
                        </a:rPr>
                        <a:t>2017011000384</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 LA VIGILANCIA, DETECCIÓN, VALORACIÓN Y RESPUESTA ANTE RIESGOS, EVENTOS, EMERGENCIAS Y EPIDEMIAS EN SALUD PÚBLICA A NIVEL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1901-0300-0010</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4.635.273.967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680.045.578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3.184.680.455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8.500.000.000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271453014"/>
                  </a:ext>
                </a:extLst>
              </a:tr>
              <a:tr h="318739">
                <a:tc>
                  <a:txBody>
                    <a:bodyPr/>
                    <a:lstStyle/>
                    <a:p>
                      <a:pPr algn="l" fontAlgn="b">
                        <a:buNone/>
                      </a:pPr>
                      <a:r>
                        <a:rPr lang="es-CO" sz="600" b="1" i="0" u="none" strike="noStrike">
                          <a:solidFill>
                            <a:srgbClr val="000000"/>
                          </a:solidFill>
                          <a:effectLst/>
                          <a:latin typeface="Calibri" panose="020F0502020204030204" pitchFamily="34" charset="0"/>
                        </a:rPr>
                        <a:t>2017011000385</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CONSTRUCCIÓN, ADECUACIÓN Y MANTENIMIENTO DE INFRAESTRUCTURA FÍSICA DEL INSTITUTO NACIONAL DE SALUD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1999-0300-0004</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1.913.472.167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280.727.380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1.314.657.453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3.508.857.000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1614358757"/>
                  </a:ext>
                </a:extLst>
              </a:tr>
              <a:tr h="318739">
                <a:tc>
                  <a:txBody>
                    <a:bodyPr/>
                    <a:lstStyle/>
                    <a:p>
                      <a:pPr algn="l" fontAlgn="b">
                        <a:buNone/>
                      </a:pPr>
                      <a:r>
                        <a:rPr lang="es-CO" sz="600" b="1" i="0" u="none" strike="noStrike">
                          <a:solidFill>
                            <a:srgbClr val="000000"/>
                          </a:solidFill>
                          <a:effectLst/>
                          <a:latin typeface="Calibri" panose="020F0502020204030204" pitchFamily="34" charset="0"/>
                        </a:rPr>
                        <a:t>2018011000077</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 LA CAPACIDAD INSTITUCIONAL EN LA PROVISIÓN DE BIENES Y SERVICIOS DE INTERÉS PARA LA SALUD PÚBLICA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1901-0300-0011</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4.689.806.602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688.046.114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3.222.147.284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8.600.000.000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830383737"/>
                  </a:ext>
                </a:extLst>
              </a:tr>
              <a:tr h="239054">
                <a:tc>
                  <a:txBody>
                    <a:bodyPr/>
                    <a:lstStyle/>
                    <a:p>
                      <a:pPr algn="l" fontAlgn="b">
                        <a:buNone/>
                      </a:pPr>
                      <a:r>
                        <a:rPr lang="es-CO" sz="600" b="1" i="0" u="none" strike="noStrike">
                          <a:solidFill>
                            <a:srgbClr val="000000"/>
                          </a:solidFill>
                          <a:effectLst/>
                          <a:latin typeface="Calibri" panose="020F0502020204030204" pitchFamily="34" charset="0"/>
                        </a:rPr>
                        <a:t>2018011000083</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 LA COORDINACIÓN DE LAS  REDES DE BANCOS DE SANGRE Y DE  DONACIÓN Y TRASPLANTES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1901-0300-0016</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1.090.652.699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160.010.724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749.336.577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2.000.000.000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228831800"/>
                  </a:ext>
                </a:extLst>
              </a:tr>
              <a:tr h="159370">
                <a:tc>
                  <a:txBody>
                    <a:bodyPr/>
                    <a:lstStyle/>
                    <a:p>
                      <a:pPr algn="l" fontAlgn="b">
                        <a:buNone/>
                      </a:pPr>
                      <a:r>
                        <a:rPr lang="es-CO" sz="600" b="1" i="0" u="none" strike="noStrike">
                          <a:solidFill>
                            <a:srgbClr val="000000"/>
                          </a:solidFill>
                          <a:effectLst/>
                          <a:latin typeface="Calibri" panose="020F0502020204030204" pitchFamily="34" charset="0"/>
                        </a:rPr>
                        <a:t>2018011000105</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RENOVACIÓN TECNOLÓGICA DE LOS LABORATORIOS DEL INS  NACIONAL</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1901-0300-0012</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4.907.937.141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720.048.259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3.372.014.600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9.000.000.000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300064306"/>
                  </a:ext>
                </a:extLst>
              </a:tr>
              <a:tr h="159370">
                <a:tc>
                  <a:txBody>
                    <a:bodyPr/>
                    <a:lstStyle/>
                    <a:p>
                      <a:pPr algn="l" fontAlgn="b">
                        <a:buNone/>
                      </a:pPr>
                      <a:r>
                        <a:rPr lang="es-CO" sz="600" b="1" i="0" u="none" strike="noStrike">
                          <a:solidFill>
                            <a:srgbClr val="000000"/>
                          </a:solidFill>
                          <a:effectLst/>
                          <a:latin typeface="Calibri" panose="020F0502020204030204" pitchFamily="34" charset="0"/>
                        </a:rPr>
                        <a:t>2019011000030</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ENTORNO LABORAL SALUDABLE DEL INSTITUTO NACIONAL DE SALUD</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1999-0300-0006</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572.592.667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84.005.630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393.401.703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1.050.000.000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3145571879"/>
                  </a:ext>
                </a:extLst>
              </a:tr>
              <a:tr h="239054">
                <a:tc>
                  <a:txBody>
                    <a:bodyPr/>
                    <a:lstStyle/>
                    <a:p>
                      <a:pPr algn="l" fontAlgn="b">
                        <a:buNone/>
                      </a:pPr>
                      <a:r>
                        <a:rPr lang="es-CO" sz="600" b="1" i="0" u="none" strike="noStrike">
                          <a:solidFill>
                            <a:srgbClr val="000000"/>
                          </a:solidFill>
                          <a:effectLst/>
                          <a:latin typeface="Calibri" panose="020F0502020204030204" pitchFamily="34" charset="0"/>
                        </a:rPr>
                        <a:t>202300000000342</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FORTALECIMIENTO DE LA GESTIÓN DOCUMENTAL DEL INSTITUTO NACIONAL DE SALUD</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1999-0300-0007</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460.800.765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67.604.531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316.594.704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845.000.000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F2F2"/>
                    </a:solidFill>
                  </a:tcPr>
                </a:tc>
                <a:extLst>
                  <a:ext uri="{0D108BD9-81ED-4DB2-BD59-A6C34878D82A}">
                    <a16:rowId xmlns:a16="http://schemas.microsoft.com/office/drawing/2014/main" val="114656062"/>
                  </a:ext>
                </a:extLst>
              </a:tr>
              <a:tr h="159370">
                <a:tc>
                  <a:txBody>
                    <a:bodyPr/>
                    <a:lstStyle/>
                    <a:p>
                      <a:pPr algn="l" fontAlgn="b">
                        <a:buNone/>
                      </a:pPr>
                      <a:r>
                        <a:rPr lang="es-CO" sz="600" b="1" i="0" u="none" strike="noStrike">
                          <a:solidFill>
                            <a:srgbClr val="000000"/>
                          </a:solidFill>
                          <a:effectLst/>
                          <a:latin typeface="Calibri" panose="020F0502020204030204" pitchFamily="34" charset="0"/>
                        </a:rPr>
                        <a:t>202400000000163</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DCDB"/>
                    </a:solidFill>
                  </a:tcPr>
                </a:tc>
                <a:tc>
                  <a:txBody>
                    <a:bodyPr/>
                    <a:lstStyle/>
                    <a:p>
                      <a:pPr algn="l" fontAlgn="b">
                        <a:buNone/>
                      </a:pPr>
                      <a:r>
                        <a:rPr lang="es-MX" sz="600" b="0" i="0" u="none" strike="noStrike">
                          <a:solidFill>
                            <a:srgbClr val="000000"/>
                          </a:solidFill>
                          <a:effectLst/>
                          <a:latin typeface="Calibri" panose="020F0502020204030204" pitchFamily="34" charset="0"/>
                        </a:rPr>
                        <a:t>CONFORMACIÓN DE LA RED NACIONAL DE BIOBANCOS</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1905-0300-0001</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tc>
                  <a:txBody>
                    <a:bodyPr/>
                    <a:lstStyle/>
                    <a:p>
                      <a:pPr algn="l" fontAlgn="b">
                        <a:buNone/>
                      </a:pPr>
                      <a:r>
                        <a:rPr lang="es-CO" sz="600" b="0" i="0" u="none" strike="noStrike">
                          <a:solidFill>
                            <a:srgbClr val="000000"/>
                          </a:solidFill>
                          <a:effectLst/>
                          <a:latin typeface="Calibri" panose="020F0502020204030204" pitchFamily="34" charset="0"/>
                        </a:rPr>
                        <a:t> $                        -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tc>
                  <a:txBody>
                    <a:bodyPr/>
                    <a:lstStyle/>
                    <a:p>
                      <a:pPr algn="l" fontAlgn="b">
                        <a:buNone/>
                      </a:pPr>
                      <a:r>
                        <a:rPr lang="es-CO" sz="600" b="0" i="0" u="none" strike="noStrike" dirty="0">
                          <a:solidFill>
                            <a:srgbClr val="000000"/>
                          </a:solidFill>
                          <a:effectLst/>
                          <a:latin typeface="Calibri" panose="020F0502020204030204" pitchFamily="34" charset="0"/>
                        </a:rPr>
                        <a:t> $                        -   </a:t>
                      </a:r>
                    </a:p>
                  </a:txBody>
                  <a:tcPr marL="3795" marR="3795" marT="379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F2F2F2"/>
                    </a:solidFill>
                  </a:tcPr>
                </a:tc>
                <a:extLst>
                  <a:ext uri="{0D108BD9-81ED-4DB2-BD59-A6C34878D82A}">
                    <a16:rowId xmlns:a16="http://schemas.microsoft.com/office/drawing/2014/main" val="2160373997"/>
                  </a:ext>
                </a:extLst>
              </a:tr>
              <a:tr h="79685">
                <a:tc>
                  <a:txBody>
                    <a:bodyPr/>
                    <a:lstStyle/>
                    <a:p>
                      <a:pPr algn="l" fontAlgn="b">
                        <a:buNone/>
                      </a:pPr>
                      <a:r>
                        <a:rPr lang="es-CO" sz="600" b="1" i="0" u="none" strike="noStrike">
                          <a:solidFill>
                            <a:srgbClr val="000000"/>
                          </a:solidFill>
                          <a:effectLst/>
                          <a:latin typeface="Calibri" panose="020F0502020204030204" pitchFamily="34" charset="0"/>
                        </a:rPr>
                        <a:t>Total general</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a:solidFill>
                            <a:srgbClr val="000000"/>
                          </a:solidFill>
                          <a:effectLst/>
                          <a:latin typeface="Calibri" panose="020F0502020204030204" pitchFamily="34" charset="0"/>
                        </a:rPr>
                        <a:t>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a:solidFill>
                            <a:srgbClr val="000000"/>
                          </a:solidFill>
                          <a:effectLst/>
                          <a:latin typeface="Calibri" panose="020F0502020204030204" pitchFamily="34" charset="0"/>
                        </a:rPr>
                        <a:t>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a:solidFill>
                            <a:srgbClr val="000000"/>
                          </a:solidFill>
                          <a:effectLst/>
                          <a:latin typeface="Calibri" panose="020F0502020204030204" pitchFamily="34" charset="0"/>
                        </a:rPr>
                        <a:t> $          31.500.000.010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a:solidFill>
                            <a:srgbClr val="000000"/>
                          </a:solidFill>
                          <a:effectLst/>
                          <a:latin typeface="Calibri" panose="020F0502020204030204" pitchFamily="34" charset="0"/>
                        </a:rPr>
                        <a:t> $  4.621.395.839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a:solidFill>
                            <a:srgbClr val="000000"/>
                          </a:solidFill>
                          <a:effectLst/>
                          <a:latin typeface="Calibri" panose="020F0502020204030204" pitchFamily="34" charset="0"/>
                        </a:rPr>
                        <a:t> $  21.642.180.202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tc>
                  <a:txBody>
                    <a:bodyPr/>
                    <a:lstStyle/>
                    <a:p>
                      <a:pPr algn="l" fontAlgn="b">
                        <a:buNone/>
                      </a:pPr>
                      <a:r>
                        <a:rPr lang="es-CO" sz="600" b="1" i="0" u="none" strike="noStrike" dirty="0">
                          <a:solidFill>
                            <a:srgbClr val="000000"/>
                          </a:solidFill>
                          <a:effectLst/>
                          <a:latin typeface="Calibri" panose="020F0502020204030204" pitchFamily="34" charset="0"/>
                        </a:rPr>
                        <a:t> $  57.763.576.000 </a:t>
                      </a:r>
                    </a:p>
                  </a:txBody>
                  <a:tcPr marL="3795" marR="3795" marT="3795" marB="0" anchor="b">
                    <a:lnL>
                      <a:noFill/>
                    </a:lnL>
                    <a:lnR>
                      <a:noFill/>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2733647816"/>
                  </a:ext>
                </a:extLst>
              </a:tr>
            </a:tbl>
          </a:graphicData>
        </a:graphic>
      </p:graphicFrame>
    </p:spTree>
    <p:extLst>
      <p:ext uri="{BB962C8B-B14F-4D97-AF65-F5344CB8AC3E}">
        <p14:creationId xmlns:p14="http://schemas.microsoft.com/office/powerpoint/2010/main" val="3235466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523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A_x00f1_o xmlns="69c56347-9c73-4464-b9b6-d7f8c0bd9ea0">2026</A_x00f1_o>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7F9ED42FBA681F42872BF5C2EFCF1AEA" ma:contentTypeVersion="3" ma:contentTypeDescription="Crear nuevo documento." ma:contentTypeScope="" ma:versionID="c4399e0552832dbad8bafbf43a4a0c7a">
  <xsd:schema xmlns:xsd="http://www.w3.org/2001/XMLSchema" xmlns:xs="http://www.w3.org/2001/XMLSchema" xmlns:p="http://schemas.microsoft.com/office/2006/metadata/properties" xmlns:ns2="69c56347-9c73-4464-b9b6-d7f8c0bd9ea0" xmlns:ns3="3bfbf733-a6c3-488d-a481-abc1b690c7db" xmlns:ns4="http://schemas.microsoft.com/sharepoint/v4" targetNamespace="http://schemas.microsoft.com/office/2006/metadata/properties" ma:root="true" ma:fieldsID="62f5b9e17d332759bf83e4e3050f352b" ns2:_="" ns3:_="" ns4:_="">
    <xsd:import namespace="69c56347-9c73-4464-b9b6-d7f8c0bd9ea0"/>
    <xsd:import namespace="3bfbf733-a6c3-488d-a481-abc1b690c7db"/>
    <xsd:import namespace="http://schemas.microsoft.com/sharepoint/v4"/>
    <xsd:element name="properties">
      <xsd:complexType>
        <xsd:sequence>
          <xsd:element name="documentManagement">
            <xsd:complexType>
              <xsd:all>
                <xsd:element ref="ns2:A_x00f1_o" minOccurs="0"/>
                <xsd:element ref="ns3:SharedWithUser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c56347-9c73-4464-b9b6-d7f8c0bd9ea0" elementFormDefault="qualified">
    <xsd:import namespace="http://schemas.microsoft.com/office/2006/documentManagement/types"/>
    <xsd:import namespace="http://schemas.microsoft.com/office/infopath/2007/PartnerControls"/>
    <xsd:element name="A_x00f1_o" ma:index="8" nillable="true" ma:displayName="Año" ma:internalName="A_x00f1_o">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fbf733-a6c3-488d-a481-abc1b690c7db" elementFormDefault="qualified">
    <xsd:import namespace="http://schemas.microsoft.com/office/2006/documentManagement/types"/>
    <xsd:import namespace="http://schemas.microsoft.com/office/infopath/2007/PartnerControls"/>
    <xsd:element name="SharedWithUsers" ma:index="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D59B89-FC06-4173-9B42-ACEB1FA63B46}">
  <ds:schemaRefs>
    <ds:schemaRef ds:uri="http://purl.org/dc/elements/1.1/"/>
    <ds:schemaRef ds:uri="http://www.w3.org/XML/1998/namespace"/>
    <ds:schemaRef ds:uri="711ab3bf-b5b6-425b-a85d-9e230d03f860"/>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db4a604c-4f4a-4b8f-a44c-736d209a5317"/>
    <ds:schemaRef ds:uri="http://schemas.microsoft.com/office/2006/metadata/properties"/>
    <ds:schemaRef ds:uri="http://purl.org/dc/terms/"/>
    <ds:schemaRef ds:uri="c55f4233-694a-42b1-bd72-cc55cefea4b3"/>
    <ds:schemaRef ds:uri="http://schemas.microsoft.com/sharepoint/v3"/>
  </ds:schemaRefs>
</ds:datastoreItem>
</file>

<file path=customXml/itemProps2.xml><?xml version="1.0" encoding="utf-8"?>
<ds:datastoreItem xmlns:ds="http://schemas.openxmlformats.org/officeDocument/2006/customXml" ds:itemID="{D1389468-5306-4F80-B1E3-71CCF5FC82CA}">
  <ds:schemaRefs>
    <ds:schemaRef ds:uri="http://schemas.microsoft.com/sharepoint/v3/contenttype/forms"/>
  </ds:schemaRefs>
</ds:datastoreItem>
</file>

<file path=customXml/itemProps3.xml><?xml version="1.0" encoding="utf-8"?>
<ds:datastoreItem xmlns:ds="http://schemas.openxmlformats.org/officeDocument/2006/customXml" ds:itemID="{880B6636-9A3E-45B3-867A-B866CBBC5B7B}"/>
</file>

<file path=docProps/app.xml><?xml version="1.0" encoding="utf-8"?>
<Properties xmlns="http://schemas.openxmlformats.org/officeDocument/2006/extended-properties" xmlns:vt="http://schemas.openxmlformats.org/officeDocument/2006/docPropsVTypes">
  <Template/>
  <TotalTime>6605</TotalTime>
  <Words>738</Words>
  <Application>Microsoft Office PowerPoint</Application>
  <PresentationFormat>Personalizado</PresentationFormat>
  <Paragraphs>144</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Aptos Narrow</vt:lpstr>
      <vt:lpstr>Arial Narrow</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 Matilde Rodriguez Becerra</dc:creator>
  <cp:lastModifiedBy>Luz Dary Morales Alvarez</cp:lastModifiedBy>
  <cp:revision>692</cp:revision>
  <cp:lastPrinted>2024-06-26T10:03:24Z</cp:lastPrinted>
  <dcterms:created xsi:type="dcterms:W3CDTF">2023-05-30T13:49:55Z</dcterms:created>
  <dcterms:modified xsi:type="dcterms:W3CDTF">2026-01-23T21:56:00Z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2023-05-30T00:00:00Z</vt:filetime>
  </property>
  <property fmtid="{D5CDD505-2E9C-101B-9397-08002B2CF9AE}" pid="3" name="Creator">
    <vt:lpwstr>Adobe InDesign 15.1 (Macintosh)</vt:lpwstr>
  </property>
  <property fmtid="{D5CDD505-2E9C-101B-9397-08002B2CF9AE}" pid="4" name="LastSaved">
    <vt:filetime>2023-05-30T00:00:00Z</vt:filetime>
  </property>
  <property fmtid="{D5CDD505-2E9C-101B-9397-08002B2CF9AE}" pid="5" name="Producer">
    <vt:lpwstr>Adobe PDF Library 15.0</vt:lpwstr>
  </property>
  <property fmtid="{D5CDD505-2E9C-101B-9397-08002B2CF9AE}" pid="6" name="ContentTypeId">
    <vt:lpwstr>0x0101007F9ED42FBA681F42872BF5C2EFCF1AEA</vt:lpwstr>
  </property>
  <property fmtid="{D5CDD505-2E9C-101B-9397-08002B2CF9AE}" pid="7" name="MediaServiceImageTags">
    <vt:lpwstr/>
  </property>
</Properties>
</file>